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351" r:id="rId3"/>
    <p:sldId id="395" r:id="rId4"/>
    <p:sldId id="394" r:id="rId5"/>
    <p:sldId id="392" r:id="rId6"/>
    <p:sldId id="393" r:id="rId7"/>
    <p:sldId id="376" r:id="rId8"/>
    <p:sldId id="375" r:id="rId9"/>
    <p:sldId id="377" r:id="rId10"/>
    <p:sldId id="396" r:id="rId11"/>
    <p:sldId id="379" r:id="rId12"/>
    <p:sldId id="390" r:id="rId13"/>
    <p:sldId id="382" r:id="rId14"/>
    <p:sldId id="380" r:id="rId15"/>
    <p:sldId id="353" r:id="rId16"/>
    <p:sldId id="373" r:id="rId17"/>
    <p:sldId id="389" r:id="rId18"/>
    <p:sldId id="360" r:id="rId19"/>
    <p:sldId id="374" r:id="rId20"/>
    <p:sldId id="362" r:id="rId21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60066"/>
    <a:srgbClr val="008000"/>
    <a:srgbClr val="CCCCFF"/>
    <a:srgbClr val="00A055"/>
    <a:srgbClr val="FFFF99"/>
    <a:srgbClr val="FFFF00"/>
    <a:srgbClr val="000066"/>
    <a:srgbClr val="9900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/>
    <p:restoredTop sz="94635"/>
  </p:normalViewPr>
  <p:slideViewPr>
    <p:cSldViewPr>
      <p:cViewPr varScale="1">
        <p:scale>
          <a:sx n="142" d="100"/>
          <a:sy n="142" d="100"/>
        </p:scale>
        <p:origin x="126" y="222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6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49428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168322" cy="724365"/>
            <a:chOff x="2483896" y="4856163"/>
            <a:chExt cx="3241939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145330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b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b="1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677108"/>
          </a:xfrm>
        </p:spPr>
        <p:txBody>
          <a:bodyPr/>
          <a:lstStyle/>
          <a:p>
            <a:r>
              <a:rPr lang="ko-KR" altLang="en-US" dirty="0"/>
              <a:t>시계 반응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49694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시계 반응을 이용해 반응 속도에 미치는 농도의 영향을 알아본다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반응 속도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반응 메커니즘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속도 결정 단계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시계 반응</a:t>
            </a: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9571" y="3661672"/>
            <a:ext cx="3955130" cy="2415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531967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단위 시간당 반응물의 농도 감소 또는 생성물의 농도 증가 속도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32183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속도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(reaction rate)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494460" y="3166809"/>
            <a:ext cx="2011063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Rate =      [M/s]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390484" y="3189107"/>
                <a:ext cx="343043" cy="47256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l-GR" altLang="ko-KR" dirty="0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맑은고딕"/>
                              <a:ea typeface="맑은 고딕" panose="020B0503020000020004" pitchFamily="50" charset="-127"/>
                              <a:cs typeface="Times New Roman" pitchFamily="18" charset="0"/>
                            </a:rPr>
                            <m:t>Δ</m:t>
                          </m:r>
                          <m:r>
                            <m:rPr>
                              <m:nor/>
                            </m:rPr>
                            <a:rPr lang="en-US" altLang="ko-KR" dirty="0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  <a:cs typeface="Times New Roman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l-GR" altLang="ko-KR" dirty="0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맑은고딕"/>
                              <a:ea typeface="맑은 고딕" panose="020B0503020000020004" pitchFamily="50" charset="-127"/>
                              <a:cs typeface="Times New Roman" pitchFamily="18" charset="0"/>
                            </a:rPr>
                            <m:t>Δ</m:t>
                          </m:r>
                          <m:r>
                            <m:rPr>
                              <m:nor/>
                            </m:rPr>
                            <a:rPr lang="en-US" altLang="ko-KR" dirty="0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맑은 고딕" panose="020B0503020000020004" pitchFamily="50" charset="-127"/>
                              <a:ea typeface="맑은 고딕" panose="020B0503020000020004" pitchFamily="50" charset="-127"/>
                              <a:cs typeface="Times New Roman" pitchFamily="18" charset="0"/>
                            </a:rPr>
                            <m:t>t</m:t>
                          </m:r>
                        </m:den>
                      </m:f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0484" y="3189107"/>
                <a:ext cx="343043" cy="4725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직사각형 2"/>
          <p:cNvSpPr/>
          <p:nvPr/>
        </p:nvSpPr>
        <p:spPr>
          <a:xfrm>
            <a:off x="470356" y="5051837"/>
            <a:ext cx="4821716" cy="15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속도는 항상 양의 값으로 표현  </a:t>
            </a:r>
            <a:r>
              <a:rPr lang="el-GR" altLang="ko-KR" b="0" dirty="0">
                <a:solidFill>
                  <a:schemeClr val="tx1">
                    <a:lumMod val="85000"/>
                    <a:lumOff val="15000"/>
                  </a:schemeClr>
                </a:solidFill>
                <a:ea typeface="맑은 고딕" panose="020B0503020000020004" pitchFamily="50" charset="-127"/>
              </a:rPr>
              <a:t>Δ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[A]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b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음수이므로 </a:t>
            </a:r>
            <a:r>
              <a:rPr lang="ko-KR" altLang="en-US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소멸 속도에는 </a:t>
            </a:r>
            <a:r>
              <a:rPr lang="en-US" altLang="ko-KR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(-) </a:t>
            </a:r>
            <a:r>
              <a:rPr lang="ko-KR" altLang="en-US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부호</a:t>
            </a:r>
            <a:br>
              <a:rPr lang="en-US" altLang="ko-KR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B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화학량론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관계가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1:1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이기 때문에                            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A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평균 소멸 속도와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평균 생성 속도 동일</a:t>
            </a:r>
            <a:endParaRPr lang="en-US" altLang="ko-KR" dirty="0">
              <a:solidFill>
                <a:srgbClr val="1B79B3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39552" y="4322078"/>
            <a:ext cx="4752520" cy="585286"/>
            <a:chOff x="467544" y="4296845"/>
            <a:chExt cx="4102206" cy="505198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4296845"/>
              <a:ext cx="4102206" cy="505198"/>
            </a:xfrm>
            <a:prstGeom prst="rect">
              <a:avLst/>
            </a:prstGeom>
          </p:spPr>
        </p:pic>
        <p:cxnSp>
          <p:nvCxnSpPr>
            <p:cNvPr id="16" name="직선 연결선 15"/>
            <p:cNvCxnSpPr>
              <a:cxnSpLocks/>
            </p:cNvCxnSpPr>
            <p:nvPr/>
          </p:nvCxnSpPr>
          <p:spPr>
            <a:xfrm>
              <a:off x="1257382" y="4680954"/>
              <a:ext cx="432048" cy="0"/>
            </a:xfrm>
            <a:prstGeom prst="line">
              <a:avLst/>
            </a:prstGeom>
            <a:ln w="28575">
              <a:solidFill>
                <a:srgbClr val="FF4B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타원 16"/>
            <p:cNvSpPr/>
            <p:nvPr/>
          </p:nvSpPr>
          <p:spPr>
            <a:xfrm>
              <a:off x="3887944" y="4459444"/>
              <a:ext cx="180000" cy="180000"/>
            </a:xfrm>
            <a:prstGeom prst="ellipse">
              <a:avLst/>
            </a:prstGeom>
            <a:noFill/>
            <a:ln w="28575">
              <a:solidFill>
                <a:srgbClr val="FF4B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88C1E542-1FB6-5549-6EEA-DDEE7EA34224}"/>
              </a:ext>
            </a:extLst>
          </p:cNvPr>
          <p:cNvSpPr txBox="1"/>
          <p:nvPr/>
        </p:nvSpPr>
        <p:spPr>
          <a:xfrm>
            <a:off x="432521" y="3811804"/>
            <a:ext cx="8531967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가상의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A → B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로 진행되는 단일 반응</a:t>
            </a:r>
          </a:p>
        </p:txBody>
      </p:sp>
    </p:spTree>
    <p:extLst>
      <p:ext uri="{BB962C8B-B14F-4D97-AF65-F5344CB8AC3E}">
        <p14:creationId xmlns:p14="http://schemas.microsoft.com/office/powerpoint/2010/main" val="557259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37112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속도에 영향을 주는 인자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32521" y="2708920"/>
            <a:ext cx="8568382" cy="3657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</a:pP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반응물의 물리적 상태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더 빨리 충돌할수록 더 빨리 반응</a:t>
            </a:r>
            <a:endParaRPr lang="en-US" altLang="ko-KR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14400" lvl="1" indent="-646113">
              <a:lnSpc>
                <a:spcPct val="120000"/>
              </a:lnSpc>
            </a:pP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균일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(homogeneous)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 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반응물들이 모두 기체이거나 모두 액체</a:t>
            </a:r>
            <a:endParaRPr lang="en-US" altLang="ko-KR" b="0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14400" lvl="1" indent="-646113">
              <a:lnSpc>
                <a:spcPct val="120000"/>
              </a:lnSpc>
            </a:pP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b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불균일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(heterogeneous)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 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반응물이 서로 다른 상인 경우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반응물이 접촉하는 </a:t>
            </a:r>
            <a:b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부분에서 반응이 </a:t>
            </a:r>
            <a:r>
              <a:rPr lang="ko-KR" altLang="en-US" b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일어남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표면적 증가시 더 빠르게 반응함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120000"/>
              </a:lnSpc>
            </a:pP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반응물의 농도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농도가 증가할수록 반응 분자들이 충돌하는 횟수가 증가 </a:t>
            </a:r>
            <a:endParaRPr lang="en-US" altLang="ko-KR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20000"/>
              </a:lnSpc>
            </a:pP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반응이 일어나는 온도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온도가 증가하면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운동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에너지가 증가하고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운동 속도가 빨라지며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충돌 횟수가 많아지고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높은 에너지로 충돌함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0000"/>
              </a:lnSpc>
            </a:pP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촉매의 존재</a:t>
            </a: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반응에서 자신은 소비되지 않으며 활성화 에너지를 낮춰 반응 속도 증가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0000"/>
              </a:lnSpc>
            </a:pP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압력</a:t>
            </a: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기체의 압력 </a:t>
            </a:r>
            <a:r>
              <a:rPr lang="ko-KR" altLang="en-US" b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증가시</a:t>
            </a:r>
            <a:r>
              <a:rPr lang="ko-KR" altLang="en-US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기체 분자의 농도가 증가하여 분자 간 충돌 횟수 증가</a:t>
            </a:r>
            <a:r>
              <a:rPr lang="en-US" altLang="ko-KR" b="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0000"/>
              </a:lnSpc>
            </a:pPr>
            <a:r>
              <a:rPr lang="en-US" altLang="ko-KR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6. </a:t>
            </a:r>
            <a:r>
              <a:rPr lang="ko-KR" altLang="en-US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활성화 에너지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반응이 일어나기 위한 최소한의 에너지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                                            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→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활성화 에너지가 낮을수록 반응 속도가 커짐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18154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3" y="2204864"/>
            <a:ext cx="84605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속도 법칙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(rate law)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711479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속도와 농도 사이의 관계를 정량적으로 나타낸 식</a:t>
            </a:r>
            <a:r>
              <a:rPr kumimoji="0" lang="en-US" altLang="ko-KR" sz="1800" b="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                              </a:t>
            </a:r>
            <a:r>
              <a:rPr kumimoji="0" lang="ko-KR" altLang="en-US" sz="1800" b="0" dirty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속도가 반응물 농도에 어떻게 의존하는지</a:t>
            </a:r>
            <a:r>
              <a:rPr kumimoji="0" lang="ko-KR" altLang="en-US" sz="1800" b="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를 보여줌</a:t>
            </a:r>
            <a:r>
              <a:rPr kumimoji="0" lang="en-US" altLang="ko-KR" sz="1800" b="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  <a:endParaRPr kumimoji="0" lang="ko-KR" altLang="en-US" sz="18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9559" y="4044546"/>
            <a:ext cx="2718612" cy="607989"/>
          </a:xfrm>
          <a:prstGeom prst="rect">
            <a:avLst/>
          </a:prstGeom>
        </p:spPr>
      </p:pic>
      <p:sp>
        <p:nvSpPr>
          <p:cNvPr id="27" name="Text Box 7"/>
          <p:cNvSpPr txBox="1">
            <a:spLocks noChangeArrowheads="1"/>
          </p:cNvSpPr>
          <p:nvPr/>
        </p:nvSpPr>
        <p:spPr bwMode="auto">
          <a:xfrm>
            <a:off x="917285" y="4689307"/>
            <a:ext cx="8112477" cy="1224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Arial" panose="020B0604020202020204" pitchFamily="34" charset="0"/>
                <a:ea typeface="굴림체" panose="020B0609000101010101" pitchFamily="49" charset="-127"/>
              </a:defRPr>
            </a:lvl9pPr>
          </a:lstStyle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[A], [B]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반응물의 농도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(M, </a:t>
            </a:r>
            <a:r>
              <a:rPr lang="en-US" altLang="ko-KR" sz="16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mol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/L)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US" altLang="ko-KR" sz="16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k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속도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상수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(rate constant)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→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온도와 촉매 존재의 영향을 받음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US" altLang="ko-KR" sz="16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m, n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 차수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(reaction order)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→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속도 법칙의 </a:t>
            </a:r>
            <a:r>
              <a:rPr lang="ko-KR" altLang="en-US" sz="16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농도항</a:t>
            </a: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US" altLang="ko-KR" sz="16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+ </a:t>
            </a:r>
            <a:r>
              <a:rPr lang="en-US" altLang="ko-KR" sz="160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전체 반응 차수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(overall reaction order) →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각 반응물에 대한 차수들의 합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592097"/>
            <a:ext cx="2938067" cy="360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277325" y="3602820"/>
            <a:ext cx="17825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일반적으로 반응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989406" y="3605030"/>
            <a:ext cx="19584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대한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속도법칙은</a:t>
            </a:r>
            <a:endParaRPr lang="ko-KR" altLang="en-US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835696" y="6093296"/>
            <a:ext cx="49295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8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법칙 결정 </a:t>
            </a:r>
            <a:r>
              <a:rPr lang="en-US" altLang="ko-KR" sz="18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18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상수와 반응 차수 결정</a:t>
            </a:r>
          </a:p>
        </p:txBody>
      </p:sp>
    </p:spTree>
    <p:extLst>
      <p:ext uri="{BB962C8B-B14F-4D97-AF65-F5344CB8AC3E}">
        <p14:creationId xmlns:p14="http://schemas.microsoft.com/office/powerpoint/2010/main" val="3216694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25543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속도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법칙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(rate law)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711479" cy="324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반응 차수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: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반응물 농도가 반응속도에 미치는 영향을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나타냄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영차 반응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(zero order reaction) :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전체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반응 차수가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0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인 반응으로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, A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의 반응 속도가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[A]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와 무관함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일차 반응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(first order reaction)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: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반응 속도가 한 가지 반응물 농도의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1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제곱에만 의존하는 반응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이차 반응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(second order reaction) :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전체 반응 차수가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2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차인 반응들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endParaRPr kumimoji="0"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579675"/>
            <a:ext cx="2331689" cy="635413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754047"/>
            <a:ext cx="2592288" cy="648073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5923633"/>
            <a:ext cx="2708871" cy="6731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03471" y="3618799"/>
            <a:ext cx="2331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농도와 관계없이 일정한 </a:t>
            </a:r>
            <a:b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속도로 반응 진행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03471" y="4785399"/>
            <a:ext cx="2107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농도를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배로 하면 </a:t>
            </a:r>
            <a:b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 증가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03471" y="5981812"/>
            <a:ext cx="205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농도를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배로 하면 </a:t>
            </a:r>
            <a:b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</a:t>
            </a:r>
            <a:r>
              <a:rPr lang="en-US" altLang="ko-KR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4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 증가</a:t>
            </a:r>
          </a:p>
        </p:txBody>
      </p:sp>
    </p:spTree>
    <p:extLst>
      <p:ext uri="{BB962C8B-B14F-4D97-AF65-F5344CB8AC3E}">
        <p14:creationId xmlns:p14="http://schemas.microsoft.com/office/powerpoint/2010/main" val="443230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4E00A-B98F-636D-DC2A-13E03DD44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C256D5-18C4-A56E-D4B9-275DA659B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381204-DA71-C223-B85D-E69A0E6A31AF}"/>
              </a:ext>
            </a:extLst>
          </p:cNvPr>
          <p:cNvSpPr txBox="1"/>
          <p:nvPr/>
        </p:nvSpPr>
        <p:spPr>
          <a:xfrm>
            <a:off x="432520" y="2708920"/>
            <a:ext cx="8531967" cy="1941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반응물에서 생성물로 전환되는 반응 단계의 순서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반응의 각 단계에서 결합의 파괴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 순서와 원자의 상대적 위치 변화를 자세하게 기술함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법칙은 균형 맞춘 화학 반응식의 계수로부터가 아니라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메커니즘으로부터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결정된다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AF08B8-7E95-66CE-1B1F-FD7EC0262324}"/>
              </a:ext>
            </a:extLst>
          </p:cNvPr>
          <p:cNvSpPr txBox="1"/>
          <p:nvPr/>
        </p:nvSpPr>
        <p:spPr>
          <a:xfrm>
            <a:off x="467544" y="2204864"/>
            <a:ext cx="46333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메커니즘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(reaction mechanism)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48F3E9B2-C5E7-F90C-43C3-59AA06E8F75F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7785495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09A90-1E4D-37B9-E2FF-8F2194228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A74338-183D-9D9A-227D-5CD787078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408D55-7310-4E91-1627-EE9672FFAB43}"/>
              </a:ext>
            </a:extLst>
          </p:cNvPr>
          <p:cNvSpPr txBox="1"/>
          <p:nvPr/>
        </p:nvSpPr>
        <p:spPr>
          <a:xfrm>
            <a:off x="432521" y="2708920"/>
            <a:ext cx="8459959" cy="3044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단일 단계 반응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(elementary reaction)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 과정에서 각 단계에 해당하는 반응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모든 반응은 하나 이상의 단일 단계 반응으로 이루어짐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                                   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     </a:t>
            </a:r>
            <a:b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HCl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ko-KR" sz="1400" b="0" kern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aq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+ NaOH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ko-KR" sz="1400" b="0" kern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aq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 </a:t>
            </a:r>
            <a:r>
              <a:rPr lang="ko-KR" altLang="en-US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→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NaCl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ko-KR" sz="1400" b="0" kern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aq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+ 2 H</a:t>
            </a:r>
            <a:r>
              <a:rPr lang="en-US" altLang="ko-KR" sz="1800" b="0" kern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O</a:t>
            </a:r>
            <a:r>
              <a:rPr lang="en-US" altLang="ko-KR" sz="14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(l)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400" b="0" kern="0" baseline="3000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marR="0" lvl="0" indent="-180975" algn="l" defTabSz="914400" rtl="0" eaLnBrk="1" fontAlgn="base" latinLnBrk="1" hangingPunct="1">
              <a:lnSpc>
                <a:spcPct val="125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다단계 반응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반응이 여러 단계를 거쳐서 진행되는 반응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A </a:t>
            </a:r>
            <a:r>
              <a:rPr lang="ko-KR" altLang="en-US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→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B 	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1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단계 반응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kern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  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B </a:t>
            </a:r>
            <a:r>
              <a:rPr lang="ko-KR" altLang="en-US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→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C + D 	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단계 반응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A </a:t>
            </a:r>
            <a:r>
              <a:rPr lang="ko-KR" altLang="en-US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→ 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C + D 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전체 반응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  <a:endParaRPr lang="en-US" altLang="ko-KR" sz="1800" b="0" kern="0" baseline="300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7EC9F9-65D4-AB1D-F93F-484CC66BAFB3}"/>
              </a:ext>
            </a:extLst>
          </p:cNvPr>
          <p:cNvSpPr txBox="1"/>
          <p:nvPr/>
        </p:nvSpPr>
        <p:spPr>
          <a:xfrm>
            <a:off x="467544" y="2204864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메커니즘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(reaction mechanism)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32041A27-6C81-5E02-0B43-7AD697D7057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5F4360-5A79-8643-4117-E304A1BECC74}"/>
              </a:ext>
            </a:extLst>
          </p:cNvPr>
          <p:cNvSpPr txBox="1"/>
          <p:nvPr/>
        </p:nvSpPr>
        <p:spPr>
          <a:xfrm>
            <a:off x="4067944" y="4685532"/>
            <a:ext cx="4320480" cy="9834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B 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lang="ko-KR" altLang="en-US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중간체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→ </a:t>
            </a:r>
            <a:r>
              <a:rPr lang="ko-KR" altLang="en-US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앞선 단일단계에서 생성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다음 단일 단계에서 소비되는 물질로 전체 반응식에서 나타나지 않음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b="0" kern="0" baseline="300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cxnSp>
        <p:nvCxnSpPr>
          <p:cNvPr id="7" name="직선 연결선 6"/>
          <p:cNvCxnSpPr/>
          <p:nvPr/>
        </p:nvCxnSpPr>
        <p:spPr bwMode="auto">
          <a:xfrm>
            <a:off x="899592" y="5328000"/>
            <a:ext cx="1368152" cy="0"/>
          </a:xfrm>
          <a:prstGeom prst="line">
            <a:avLst/>
          </a:prstGeom>
          <a:noFill/>
          <a:ln w="127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4105099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D16E0-459C-C146-A9F8-EB6494966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63688" y="3645024"/>
            <a:ext cx="5328592" cy="288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07DFE23B-15A6-39FC-A60B-54C886B55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3C7D61-264D-7A13-1DA4-8363527D87D6}"/>
              </a:ext>
            </a:extLst>
          </p:cNvPr>
          <p:cNvSpPr txBox="1"/>
          <p:nvPr/>
        </p:nvSpPr>
        <p:spPr>
          <a:xfrm>
            <a:off x="432521" y="2708920"/>
            <a:ext cx="8315944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결정 단계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다단계 반응에서 각 반응 단계 중 가장 느린 단계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→ 속도 결정 단계는 전체 반응 속도의 속도 법칙을 결정함</a:t>
            </a:r>
            <a:r>
              <a:rPr lang="en-US" altLang="ko-KR" sz="1800" b="0" kern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.</a:t>
            </a:r>
            <a:endParaRPr lang="ko-KR" altLang="en-US" sz="1800" b="0" kern="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3CD034-8E24-2F88-DFB8-B8689DB5F7B7}"/>
              </a:ext>
            </a:extLst>
          </p:cNvPr>
          <p:cNvSpPr txBox="1"/>
          <p:nvPr/>
        </p:nvSpPr>
        <p:spPr>
          <a:xfrm>
            <a:off x="467544" y="2204864"/>
            <a:ext cx="7607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다단계 메커니즘의 속도 결정 단계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</a:t>
            </a:r>
            <a:r>
              <a:rPr kumimoji="0" lang="en-US" altLang="ko-KR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rds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rate determining step)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5FE6491-677F-7EAD-5CCB-93670B485B6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810348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D16E0-459C-C146-A9F8-EB6494966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DFE23B-15A6-39FC-A60B-54C886B55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3CD034-8E24-2F88-DFB8-B8689DB5F7B7}"/>
              </a:ext>
            </a:extLst>
          </p:cNvPr>
          <p:cNvSpPr txBox="1"/>
          <p:nvPr/>
        </p:nvSpPr>
        <p:spPr>
          <a:xfrm>
            <a:off x="467544" y="2204864"/>
            <a:ext cx="7607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다단계 메커니즘의 속도 결정 단계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</a:t>
            </a:r>
            <a:r>
              <a:rPr kumimoji="0" lang="en-US" altLang="ko-KR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rds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rate determining step)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5FE6491-677F-7EAD-5CCB-93670B485B6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58796" y="5076951"/>
            <a:ext cx="6826408" cy="414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전체 반응 속도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단계의 속도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 속도 법칙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 1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단계의 속도 법칙</a:t>
            </a:r>
            <a:endParaRPr lang="en-US" altLang="ko-KR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7864" y="5514238"/>
            <a:ext cx="2241778" cy="605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5992" y="3567464"/>
            <a:ext cx="5949001" cy="137168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469832" y="3332283"/>
            <a:ext cx="22413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0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속도 결정 단계</a:t>
            </a:r>
            <a:r>
              <a:rPr lang="en-US" altLang="ko-KR" sz="1400" b="0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1400" b="0" i="1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</a:t>
            </a:r>
            <a:r>
              <a:rPr lang="en-US" altLang="ko-KR" sz="1400" b="0" baseline="-25000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400" b="0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&gt;&gt; </a:t>
            </a:r>
            <a:r>
              <a:rPr lang="en-US" altLang="ko-KR" sz="1400" b="0" i="1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</a:t>
            </a:r>
            <a:r>
              <a:rPr lang="en-US" altLang="ko-KR" sz="1400" b="0" baseline="-25000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sz="1400" b="0" dirty="0">
                <a:solidFill>
                  <a:srgbClr val="FF4B6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400" b="0" dirty="0">
              <a:solidFill>
                <a:srgbClr val="FF4B6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3C7D61-264D-7A13-1DA4-8363527D87D6}"/>
              </a:ext>
            </a:extLst>
          </p:cNvPr>
          <p:cNvSpPr txBox="1"/>
          <p:nvPr/>
        </p:nvSpPr>
        <p:spPr>
          <a:xfrm>
            <a:off x="432521" y="2708920"/>
            <a:ext cx="8315944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느린 초기 단계를 갖는 반응 메커니즘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33000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273F2-00BA-62C8-9501-D0E46EE45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8CD54A-DD5B-E079-9DC4-D2F8A9BD2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722306-72D5-CCA0-F0C3-3ADB355912C6}"/>
              </a:ext>
            </a:extLst>
          </p:cNvPr>
          <p:cNvSpPr txBox="1"/>
          <p:nvPr/>
        </p:nvSpPr>
        <p:spPr>
          <a:xfrm>
            <a:off x="432521" y="2708920"/>
            <a:ext cx="8315944" cy="39802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속도 결정 단계가 포함된 다단계 반응에서 정해진 양의 반응물이 모두 반응 하고 난 후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용액의 색깔 변화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관찰하여 반응에 소요된 시간을 측정할 수   있는 반응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화학 반응 속도와 반응물 농도의 관계를 확인할 수 있는 반응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시계 반응은 마치 중화점을 찾는 반응처럼 반응 도중에 갑자기 색이 변해    그것이 마치 자명종처럼 보인다 해서 붙여진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이름임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B075F6-B546-1720-02B7-7AD0687F0E29}"/>
              </a:ext>
            </a:extLst>
          </p:cNvPr>
          <p:cNvSpPr txBox="1"/>
          <p:nvPr/>
        </p:nvSpPr>
        <p:spPr>
          <a:xfrm>
            <a:off x="467544" y="2204864"/>
            <a:ext cx="33489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시계 반응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(chemical clock)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B36E2C4E-BE59-127B-1471-FF74BF42CC7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8091252E-0738-E8E0-B72C-195587C20CBE}"/>
              </a:ext>
            </a:extLst>
          </p:cNvPr>
          <p:cNvGrpSpPr/>
          <p:nvPr/>
        </p:nvGrpSpPr>
        <p:grpSpPr>
          <a:xfrm>
            <a:off x="2699792" y="3645024"/>
            <a:ext cx="3149444" cy="1667304"/>
            <a:chOff x="3203848" y="3705912"/>
            <a:chExt cx="2448272" cy="1296106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03848" y="3705913"/>
              <a:ext cx="899916" cy="1296105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53263" y="3705912"/>
              <a:ext cx="798857" cy="1296105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4267137" y="4153725"/>
              <a:ext cx="504056" cy="4545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dirty="0"/>
                <a:t>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88531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273F2-00BA-62C8-9501-D0E46EE45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984" y="3429000"/>
            <a:ext cx="4612805" cy="18518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9722306-72D5-CCA0-F0C3-3ADB355912C6}"/>
              </a:ext>
            </a:extLst>
          </p:cNvPr>
          <p:cNvSpPr txBox="1"/>
          <p:nvPr/>
        </p:nvSpPr>
        <p:spPr>
          <a:xfrm>
            <a:off x="432521" y="2708920"/>
            <a:ext cx="8315944" cy="3480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첫 번째 단계에서 느린 속도로 생성된 중간물질이 두 번째 단계에서 빠른    속도로 소비되어야 함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두 번째 반응물은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한계 반응물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이어야 함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한계 반응물</a:t>
            </a:r>
            <a:r>
              <a:rPr lang="en-US" altLang="ko-KR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(limiting reactant)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 반응에서 완전히 소비되는 반응물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몰수가 적은 반응물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은 생성물의 양을 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결정 또는 제한 한다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그 외의 다른 </a:t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반응물들을 과량 반응물이라고 한다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마지막 단계에서 한계 반응물이 모두 소비되면 첫 번째 단계에서 생성된 중간물질과 지시약이 반응해서 색을 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038CD54A-DD5B-E079-9DC4-D2F8A9BD2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B075F6-B546-1720-02B7-7AD0687F0E29}"/>
              </a:ext>
            </a:extLst>
          </p:cNvPr>
          <p:cNvSpPr txBox="1"/>
          <p:nvPr/>
        </p:nvSpPr>
        <p:spPr>
          <a:xfrm>
            <a:off x="467544" y="2204864"/>
            <a:ext cx="2249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시계 반응의 조건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B36E2C4E-BE59-127B-1471-FF74BF42CC7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906865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8A35C3-B81C-C160-931A-8710CA8C4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E177794-CA9C-D71C-FA04-E6F1924F89A3}"/>
              </a:ext>
            </a:extLst>
          </p:cNvPr>
          <p:cNvSpPr txBox="1"/>
          <p:nvPr/>
        </p:nvSpPr>
        <p:spPr>
          <a:xfrm>
            <a:off x="432521" y="3854908"/>
            <a:ext cx="8315944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반응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의해 산화되어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되고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한계 반응물인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소진되면 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I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와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결합하여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존재하게 됨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(I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2C63205-E106-0E7E-E95A-BF5145850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9D3355-3274-6E5A-AD39-605FF19A43EC}"/>
              </a:ext>
            </a:extLst>
          </p:cNvPr>
          <p:cNvSpPr txBox="1"/>
          <p:nvPr/>
        </p:nvSpPr>
        <p:spPr>
          <a:xfrm>
            <a:off x="467544" y="2204864"/>
            <a:ext cx="13901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시계 반응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EAFF2C1-F876-8696-D36D-3658B5823C8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직사각형 7">
            <a:extLst>
              <a:ext uri="{FF2B5EF4-FFF2-40B4-BE49-F238E27FC236}">
                <a16:creationId xmlns:a16="http://schemas.microsoft.com/office/drawing/2014/main" id="{34451397-5B8A-29FC-3E95-739C88E75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248" y="2855613"/>
            <a:ext cx="75193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반응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3I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S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2SO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</a:t>
            </a:r>
            <a:r>
              <a:rPr lang="en-US" altLang="ko-KR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baseline="30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: </a:t>
            </a:r>
            <a:r>
              <a:rPr lang="ko-KR" altLang="en-US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매우 느린 반응</a:t>
            </a:r>
          </a:p>
        </p:txBody>
      </p:sp>
      <p:sp>
        <p:nvSpPr>
          <p:cNvPr id="14" name="직사각형 7">
            <a:extLst>
              <a:ext uri="{FF2B5EF4-FFF2-40B4-BE49-F238E27FC236}">
                <a16:creationId xmlns:a16="http://schemas.microsoft.com/office/drawing/2014/main" id="{34451397-5B8A-29FC-3E95-739C88E75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248" y="3287661"/>
            <a:ext cx="75193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반응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+ 2S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3I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S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baseline="-2500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: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빠른 반응</a:t>
            </a:r>
          </a:p>
        </p:txBody>
      </p:sp>
      <p:sp>
        <p:nvSpPr>
          <p:cNvPr id="4" name="직사각형 3"/>
          <p:cNvSpPr/>
          <p:nvPr/>
        </p:nvSpPr>
        <p:spPr bwMode="auto">
          <a:xfrm>
            <a:off x="539552" y="2790986"/>
            <a:ext cx="7519317" cy="936104"/>
          </a:xfrm>
          <a:prstGeom prst="rect">
            <a:avLst/>
          </a:prstGeom>
          <a:noFill/>
          <a:ln w="19050" cap="flat" cmpd="sng" algn="ctr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CC272F-515E-39A7-7614-5CD4596A2B14}"/>
              </a:ext>
            </a:extLst>
          </p:cNvPr>
          <p:cNvSpPr txBox="1"/>
          <p:nvPr/>
        </p:nvSpPr>
        <p:spPr>
          <a:xfrm>
            <a:off x="432521" y="4989004"/>
            <a:ext cx="8315944" cy="1441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반응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 </a:t>
            </a:r>
            <a:r>
              <a:rPr lang="ko-KR" altLang="en-US" sz="1800" b="0" kern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매우 빠른 속도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I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환원시킴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모두 소모되면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환원되지 않고 남음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남은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녹말지시약과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결합하여 </a:t>
            </a:r>
            <a:r>
              <a:rPr lang="ko-KR" altLang="en-US" sz="1800" b="0" kern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짙은 청색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나타냄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7531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A5A8CD-F0E0-3453-310D-0F61C78AF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7C2B70-C366-AAE0-C1CC-A539BE7C2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CDCEFF-7084-0770-E456-A92B615F65B3}"/>
              </a:ext>
            </a:extLst>
          </p:cNvPr>
          <p:cNvSpPr txBox="1"/>
          <p:nvPr/>
        </p:nvSpPr>
        <p:spPr>
          <a:xfrm>
            <a:off x="432521" y="2708920"/>
            <a:ext cx="8531967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용액의 색상이 나타날 때까지 걸리는 시간은 용액에 넣어준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 완전히   소모 될 때까지 걸리는 시간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농도를 일정하게 넣어주기 때문에 일정한 농도의 </a:t>
            </a:r>
            <a:r>
              <a:rPr lang="en-US" altLang="ko-KR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kern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 생성되는 시간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반응속도가 빠를수록 첫 단계 반응 속도가 빠름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EC8BED-B675-994B-262D-F50909C62FAC}"/>
              </a:ext>
            </a:extLst>
          </p:cNvPr>
          <p:cNvSpPr txBox="1"/>
          <p:nvPr/>
        </p:nvSpPr>
        <p:spPr>
          <a:xfrm>
            <a:off x="467544" y="2204864"/>
            <a:ext cx="21595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시계 반응의 시간</a:t>
            </a:r>
            <a:endParaRPr kumimoji="0" lang="en-US" altLang="ko-KR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D658EABD-F5E2-31F1-F6B4-66A6130B46D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직사각형 7">
            <a:extLst>
              <a:ext uri="{FF2B5EF4-FFF2-40B4-BE49-F238E27FC236}">
                <a16:creationId xmlns:a16="http://schemas.microsoft.com/office/drawing/2014/main" id="{34451397-5B8A-29FC-3E95-739C88E75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568" y="4775666"/>
            <a:ext cx="7524328" cy="369332"/>
          </a:xfrm>
          <a:prstGeom prst="rect">
            <a:avLst/>
          </a:prstGeom>
          <a:noFill/>
          <a:ln w="1905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반응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3I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S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2SO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</a:t>
            </a:r>
            <a:r>
              <a:rPr lang="en-US" altLang="ko-KR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baseline="30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: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매우 느린 반응</a:t>
            </a:r>
          </a:p>
        </p:txBody>
      </p:sp>
      <p:sp>
        <p:nvSpPr>
          <p:cNvPr id="13" name="직사각형 7">
            <a:extLst>
              <a:ext uri="{FF2B5EF4-FFF2-40B4-BE49-F238E27FC236}">
                <a16:creationId xmlns:a16="http://schemas.microsoft.com/office/drawing/2014/main" id="{34451397-5B8A-29FC-3E95-739C88E75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568" y="5219295"/>
            <a:ext cx="78747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단계 반응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8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</a:t>
            </a:r>
            <a:r>
              <a:rPr lang="en-US" altLang="ko-KR" sz="1800" b="0" dirty="0">
                <a:solidFill>
                  <a:srgbClr val="66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2S</a:t>
            </a:r>
            <a:r>
              <a:rPr lang="en-US" altLang="ko-KR" sz="1800" b="0" baseline="-25000" dirty="0">
                <a:solidFill>
                  <a:srgbClr val="66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66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66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baseline="30000" dirty="0">
                <a:solidFill>
                  <a:srgbClr val="66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3I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S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en-US" altLang="ko-KR" sz="1800" b="0" baseline="30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baseline="-250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0" baseline="-2500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aq</a:t>
            </a:r>
            <a:r>
              <a:rPr lang="en-US" altLang="ko-KR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: </a:t>
            </a:r>
            <a:r>
              <a:rPr lang="ko-KR" altLang="en-US" sz="1800" b="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빠른 반응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50807" y="4421723"/>
            <a:ext cx="23402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속도 결정 단계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2800648" y="6055044"/>
            <a:ext cx="3398687" cy="4127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30000"/>
              </a:lnSpc>
              <a:buClr>
                <a:schemeClr val="tx2"/>
              </a:buClr>
              <a:buSzPct val="115000"/>
            </a:pPr>
            <a:r>
              <a:rPr lang="ko-KR" altLang="en-US" sz="1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반응속도 </a:t>
            </a:r>
            <a:r>
              <a:rPr lang="en-US" altLang="ko-KR" sz="1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  v = k[I</a:t>
            </a:r>
            <a:r>
              <a:rPr lang="en-US" altLang="ko-KR" sz="1800" baseline="300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en-US" altLang="ko-KR" sz="1800" baseline="300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1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[S</a:t>
            </a:r>
            <a:r>
              <a:rPr lang="en-US" altLang="ko-KR" sz="1800" baseline="-300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aseline="-300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aseline="300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en-US" altLang="ko-KR" sz="1800" baseline="300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en-US" altLang="ko-KR" sz="180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54288" y="559903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한계 반응물</a:t>
            </a:r>
          </a:p>
        </p:txBody>
      </p:sp>
    </p:spTree>
    <p:extLst>
      <p:ext uri="{BB962C8B-B14F-4D97-AF65-F5344CB8AC3E}">
        <p14:creationId xmlns:p14="http://schemas.microsoft.com/office/powerpoint/2010/main" val="223967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32521" y="2708920"/>
            <a:ext cx="3456384" cy="2139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 ml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온도계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교반기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초시계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3635896" y="2708920"/>
            <a:ext cx="3886881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0.2M KI 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0.2M 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KCl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0.1 M (NH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8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baseline="-2500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979219-CE82-FCB4-6EBA-E8083534962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17" name="직사각형 9">
            <a:extLst>
              <a:ext uri="{FF2B5EF4-FFF2-40B4-BE49-F238E27FC236}">
                <a16:creationId xmlns:a16="http://schemas.microsoft.com/office/drawing/2014/main" id="{DAAA73A5-1A19-A5FB-0431-E0A229545A2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3671331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3599893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FF5CB45-4F1A-A10D-95A7-5AEF6F37D0A2}"/>
              </a:ext>
            </a:extLst>
          </p:cNvPr>
          <p:cNvSpPr txBox="1"/>
          <p:nvPr/>
        </p:nvSpPr>
        <p:spPr>
          <a:xfrm>
            <a:off x="6310705" y="2713107"/>
            <a:ext cx="248376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0.1 M (NH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0.025 M (NH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</a:p>
          <a:p>
            <a:pPr marL="180975" indent="-180975"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녹말지시약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4293096"/>
            <a:ext cx="4615210" cy="187220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9314" y="4293097"/>
            <a:ext cx="2443166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8682E0-7587-C31B-6E99-5A6A69523FB5}"/>
              </a:ext>
            </a:extLst>
          </p:cNvPr>
          <p:cNvSpPr txBox="1"/>
          <p:nvPr/>
        </p:nvSpPr>
        <p:spPr>
          <a:xfrm>
            <a:off x="432520" y="2708920"/>
            <a:ext cx="8531968" cy="2364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 플라스크에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10㎖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A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사용하여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KI, 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KCl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Na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취한 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반응 혼합물의 구성 참고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녹말 지시약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3~4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방울 넣음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 플라스크에 마그네틱 바를 넣고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교반시킴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비커에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(NH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8,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(NH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B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로 취한 후 삼각 플라스크에 넣고 계속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교반시킴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용액을 섞는 순간 시간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용액이 청색을 띠면 시간과 온도 기록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C59642-57D4-65F0-57AD-C7FDB1595FD0}"/>
              </a:ext>
            </a:extLst>
          </p:cNvPr>
          <p:cNvSpPr txBox="1"/>
          <p:nvPr/>
        </p:nvSpPr>
        <p:spPr>
          <a:xfrm>
            <a:off x="467544" y="2204864"/>
            <a:ext cx="19704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 </a:t>
            </a: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시계 반응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422F450-81B2-B207-F78F-E45BE3317FF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132" y="5085184"/>
            <a:ext cx="6696744" cy="131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5504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D6F5A-D2FB-58E0-DF1B-F5560CD45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8A4950-1172-3269-CD2E-044AC48C3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70FF36-DFF2-56B0-378D-AEC8BA46FF55}"/>
              </a:ext>
            </a:extLst>
          </p:cNvPr>
          <p:cNvSpPr txBox="1"/>
          <p:nvPr/>
        </p:nvSpPr>
        <p:spPr>
          <a:xfrm>
            <a:off x="467544" y="2204864"/>
            <a:ext cx="24160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혼합물의 구성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220B5844-3C6E-0D5C-4CF3-F6A715C1E00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aphicFrame>
        <p:nvGraphicFramePr>
          <p:cNvPr id="7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029371"/>
              </p:ext>
            </p:extLst>
          </p:nvPr>
        </p:nvGraphicFramePr>
        <p:xfrm>
          <a:off x="899592" y="2780928"/>
          <a:ext cx="7344816" cy="3456384"/>
        </p:xfrm>
        <a:graphic>
          <a:graphicData uri="http://schemas.openxmlformats.org/drawingml/2006/table">
            <a:tbl>
              <a:tblPr/>
              <a:tblGrid>
                <a:gridCol w="8552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4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94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472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반응</a:t>
                      </a: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lang="ko-KR" altLang="en-US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삼각플라스크</a:t>
                      </a:r>
                      <a:endParaRPr kumimoji="0" lang="ko-KR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lang="ko-KR" altLang="en-US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비커</a:t>
                      </a:r>
                      <a:endParaRPr kumimoji="0" lang="en-US" altLang="ko-K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09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0.20 M KI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0.025 M Na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kumimoji="0" lang="en-US" altLang="ko-K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0.10 M (NH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endParaRPr kumimoji="0" lang="ko-KR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346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0.20 M KI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0.20 M </a:t>
                      </a:r>
                      <a:r>
                        <a:rPr kumimoji="0" lang="en-US" altLang="ko-KR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KCl</a:t>
                      </a:r>
                      <a:endParaRPr kumimoji="0" lang="en-US" altLang="ko-K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0.025 M Na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kumimoji="0" lang="en-US" altLang="ko-K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0.10 M (NH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endParaRPr kumimoji="0" lang="ko-KR" altLang="en-US" sz="1800" b="0" i="0" u="none" strike="noStrike" cap="none" normalizeH="0" baseline="-250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409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0.20 M KI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0.025 M Na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kumimoji="0" lang="en-US" altLang="ko-KR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defRPr sz="2400">
                          <a:solidFill>
                            <a:schemeClr val="tx2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0.10 M (NH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en-US" altLang="ko-KR" sz="18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Malgun Gothic Semilight" panose="020B0502040204020203" pitchFamily="50" charset="-127"/>
                        </a:rPr>
                        <a:t>ml 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0.10 M (NH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kumimoji="0" lang="en-US" altLang="ko-KR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SO</a:t>
                      </a:r>
                      <a:r>
                        <a:rPr kumimoji="0" lang="en-US" altLang="ko-KR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kumimoji="0" lang="ko-KR" altLang="en-US" sz="1800" b="0" i="0" u="none" strike="noStrike" cap="none" normalizeH="0" baseline="-250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T="45666" marB="4566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9035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AB45D5-A868-8EC9-F8EC-FFD265046C14}"/>
              </a:ext>
            </a:extLst>
          </p:cNvPr>
          <p:cNvSpPr txBox="1"/>
          <p:nvPr/>
        </p:nvSpPr>
        <p:spPr>
          <a:xfrm>
            <a:off x="467544" y="2204864"/>
            <a:ext cx="19704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시계 반응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3B865A96-3AC2-CD99-3DA2-AA2094A0962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E12D3F-010C-1242-CF21-B37BA95AAEE9}"/>
              </a:ext>
            </a:extLst>
          </p:cNvPr>
          <p:cNvSpPr txBox="1"/>
          <p:nvPr/>
        </p:nvSpPr>
        <p:spPr>
          <a:xfrm>
            <a:off x="432520" y="2708920"/>
            <a:ext cx="8243935" cy="377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반응물의 농도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 시간 및 속도 측정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반응혼합물의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몰농도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구하기   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소모된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[S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구하기                      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속도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(s) =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소모된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[S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] (M)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÷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변색까지 걸린 시간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(t)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9764" y="2479468"/>
            <a:ext cx="5398129" cy="125607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38220" r="8904"/>
          <a:stretch/>
        </p:blipFill>
        <p:spPr>
          <a:xfrm>
            <a:off x="3868190" y="4437112"/>
            <a:ext cx="5147626" cy="98441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92" y="4438129"/>
            <a:ext cx="2525171" cy="1391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990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1FAB9-145F-59C9-5587-125C426EA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97C551-27EF-B36E-B511-A980E89D4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26F570-2E85-31E6-CF6F-98AB868258B4}"/>
              </a:ext>
            </a:extLst>
          </p:cNvPr>
          <p:cNvSpPr txBox="1"/>
          <p:nvPr/>
        </p:nvSpPr>
        <p:spPr>
          <a:xfrm>
            <a:off x="467544" y="2204864"/>
            <a:ext cx="19704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시계 반응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1036C3C5-96C4-0AB9-3CE6-AD522D3A8FE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9035D4B-72E6-3734-A6C0-BFDC27988B9A}"/>
              </a:ext>
            </a:extLst>
          </p:cNvPr>
          <p:cNvSpPr txBox="1"/>
          <p:nvPr/>
        </p:nvSpPr>
        <p:spPr>
          <a:xfrm>
            <a:off x="432110" y="2708920"/>
            <a:ext cx="8243935" cy="8697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 차수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(m, n)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및 속도 상수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(k)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결정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반응별로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구한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[S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2-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], [I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농도를 반응속도식에 대입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7955" y="5205061"/>
            <a:ext cx="2912524" cy="136971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024" y="3746912"/>
            <a:ext cx="6333615" cy="134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5333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036396" cy="37087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 실험은 일정한 온도에서 해야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 실린더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A, B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구분해서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사용한다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속도는 모두 일정하게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삼각플라스크가 혼동되지 않도록 주의한다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초시계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사용법을 숙지한 후 실험하도록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색 변화 관찰 시에는 바닥에 흰 종이를 깔고 관찰한다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실험 후 모든 용액은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폐수통에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버린다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15564</TotalTime>
  <Words>1438</Words>
  <Application>Microsoft Office PowerPoint</Application>
  <PresentationFormat>화면 슬라이드 쇼(4:3)</PresentationFormat>
  <Paragraphs>152</Paragraphs>
  <Slides>20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9" baseType="lpstr">
      <vt:lpstr>굴림</vt:lpstr>
      <vt:lpstr>나눔고딕</vt:lpstr>
      <vt:lpstr>맑은 고딕</vt:lpstr>
      <vt:lpstr>맑은 고딕</vt:lpstr>
      <vt:lpstr>맑은고딕</vt:lpstr>
      <vt:lpstr>Arial</vt:lpstr>
      <vt:lpstr>Cambria Math</vt:lpstr>
      <vt:lpstr>Wingdings</vt:lpstr>
      <vt:lpstr>기본 디자인</vt:lpstr>
      <vt:lpstr>시계 반응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5. 실험 결과 계산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정재훈</cp:lastModifiedBy>
  <cp:revision>684</cp:revision>
  <cp:lastPrinted>2022-04-02T12:44:57Z</cp:lastPrinted>
  <dcterms:created xsi:type="dcterms:W3CDTF">2005-03-05T08:19:28Z</dcterms:created>
  <dcterms:modified xsi:type="dcterms:W3CDTF">2025-04-13T08:32:36Z</dcterms:modified>
</cp:coreProperties>
</file>