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351" r:id="rId3"/>
    <p:sldId id="352" r:id="rId4"/>
    <p:sldId id="363" r:id="rId5"/>
    <p:sldId id="364" r:id="rId6"/>
    <p:sldId id="366" r:id="rId7"/>
    <p:sldId id="367" r:id="rId8"/>
    <p:sldId id="369" r:id="rId9"/>
    <p:sldId id="353" r:id="rId10"/>
    <p:sldId id="354" r:id="rId11"/>
    <p:sldId id="356" r:id="rId12"/>
    <p:sldId id="357" r:id="rId13"/>
    <p:sldId id="358" r:id="rId14"/>
    <p:sldId id="360" r:id="rId15"/>
    <p:sldId id="371" r:id="rId16"/>
    <p:sldId id="362" r:id="rId17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CCCCFF"/>
    <a:srgbClr val="00A055"/>
    <a:srgbClr val="008000"/>
    <a:srgbClr val="660066"/>
    <a:srgbClr val="FFFF99"/>
    <a:srgbClr val="FF0000"/>
    <a:srgbClr val="FFFF00"/>
    <a:srgbClr val="0000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04" d="100"/>
          <a:sy n="104" d="100"/>
        </p:scale>
        <p:origin x="1280" y="76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8/11/2026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456353" cy="724365"/>
            <a:chOff x="2483896" y="4856163"/>
            <a:chExt cx="3536663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440054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1261884"/>
          </a:xfrm>
        </p:spPr>
        <p:txBody>
          <a:bodyPr/>
          <a:lstStyle/>
          <a:p>
            <a:r>
              <a:rPr lang="ko-KR" altLang="en-US" dirty="0" err="1"/>
              <a:t>헤스의</a:t>
            </a:r>
            <a:r>
              <a:rPr lang="en-US" altLang="ko-KR" dirty="0"/>
              <a:t> </a:t>
            </a:r>
            <a:r>
              <a:rPr lang="ko-KR" altLang="en-US" dirty="0"/>
              <a:t>법칙을</a:t>
            </a:r>
            <a:r>
              <a:rPr lang="en-US" altLang="ko-KR" dirty="0"/>
              <a:t> </a:t>
            </a:r>
            <a:r>
              <a:rPr lang="ko-KR" altLang="en-US" dirty="0"/>
              <a:t>이용한</a:t>
            </a:r>
            <a:r>
              <a:rPr lang="en-US" altLang="ko-KR" dirty="0"/>
              <a:t> </a:t>
            </a:r>
            <a:r>
              <a:rPr lang="ko-KR" altLang="en-US" dirty="0" err="1"/>
              <a:t>엔탈피</a:t>
            </a:r>
            <a:r>
              <a:rPr lang="ko-KR" altLang="en-US" dirty="0"/>
              <a:t> 측정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036396" cy="975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엔탈피가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상태함수임을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산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염기 중화 반응을 이용하여 확인한다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산염기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중화반응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헤스의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법칙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반응열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생성열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계의 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현재 상태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압력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부피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온도 등을 명시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에만 의존하고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계가 그 상태 도달에 이용한 경로와는 무관한 함수</a:t>
            </a:r>
            <a:r>
              <a:rPr lang="en-US" altLang="ko-KR" sz="18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압력</a:t>
            </a:r>
            <a:r>
              <a:rPr lang="en-US" altLang="ko-KR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부피</a:t>
            </a:r>
            <a:r>
              <a:rPr lang="en-US" altLang="ko-KR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온도에만 따라 달라지는 함수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31811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상태함수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(state function)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0" name="그림 9" descr="텍스트, 주방기기, 만능조리기구이(가) 표시된 사진&#10;&#10;자동 생성된 설명">
            <a:extLst>
              <a:ext uri="{FF2B5EF4-FFF2-40B4-BE49-F238E27FC236}">
                <a16:creationId xmlns:a16="http://schemas.microsoft.com/office/drawing/2014/main" id="{0F806A02-B2A1-1CF0-EE48-7B38AF1001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226"/>
          <a:stretch/>
        </p:blipFill>
        <p:spPr>
          <a:xfrm>
            <a:off x="827584" y="4078822"/>
            <a:ext cx="7763000" cy="208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432521" y="2708920"/>
            <a:ext cx="8315944" cy="3903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엔탈피는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일정 </a:t>
            </a:r>
            <a:r>
              <a:rPr kumimoji="0"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거의 일정</a:t>
            </a:r>
            <a:r>
              <a:rPr kumimoji="0"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) </a:t>
            </a:r>
            <a:r>
              <a:rPr kumimoji="0" lang="ko-KR" altLang="en-US" sz="1800" b="0" dirty="0" err="1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압력하</a:t>
            </a:r>
            <a:r>
              <a:rPr kumimoji="0"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에서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일어나는 과정의 열 흐름을 논의하는데 특별히 유용한 상태함수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(E, P, V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모두 상태함수임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).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엔탈피는 기호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H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로 나타내고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계의 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내부 에너지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(E)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에 압력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(P)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과 부피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(V)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의 곱을 더한 것으로 정의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1B79B3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1B79B3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엔탈피는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상태 함수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이므로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어떤 화학 과정과 관련된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엔탈피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변화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el-GR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Δ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H)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는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반응물의 초기 상태와 생성물의 최종 상태의 성질에만 의존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한다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즉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반응경로와는 무관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하다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또한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0" dirty="0" err="1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엔탈피</a:t>
            </a:r>
            <a:r>
              <a:rPr kumimoji="0" lang="ko-KR" altLang="en-US" sz="1800" b="0" dirty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변화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</a:t>
            </a:r>
            <a:r>
              <a:rPr kumimoji="0" lang="ko-KR" altLang="en-US" sz="1800" b="0" dirty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크기는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물질의 양에 비례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한다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293C01-402F-45BC-515A-BA7B54975DF0}"/>
              </a:ext>
            </a:extLst>
          </p:cNvPr>
          <p:cNvSpPr txBox="1"/>
          <p:nvPr/>
        </p:nvSpPr>
        <p:spPr>
          <a:xfrm>
            <a:off x="467544" y="2204864"/>
            <a:ext cx="23743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엔탈피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(enthalpy)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FF6902F-EBF7-2DF5-FD13-9BAF88F38B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9672"/>
          <a:stretch/>
        </p:blipFill>
        <p:spPr>
          <a:xfrm>
            <a:off x="2771800" y="4077072"/>
            <a:ext cx="3318114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20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8D114-3D2D-46EB-F644-34C3E6DD21EB}"/>
              </a:ext>
            </a:extLst>
          </p:cNvPr>
          <p:cNvSpPr txBox="1"/>
          <p:nvPr/>
        </p:nvSpPr>
        <p:spPr>
          <a:xfrm>
            <a:off x="467544" y="2204864"/>
            <a:ext cx="1646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엔탈피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변화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13F2DC7-9E62-BE5B-8653-FB77994A82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0C98689-561F-1F2F-E313-E32761FCE8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9051"/>
          <a:stretch/>
        </p:blipFill>
        <p:spPr>
          <a:xfrm>
            <a:off x="1473765" y="3115804"/>
            <a:ext cx="3217618" cy="318419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D846C8D-992F-63B1-1E68-2181F325F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099" b="24522"/>
          <a:stretch/>
        </p:blipFill>
        <p:spPr>
          <a:xfrm>
            <a:off x="4860032" y="3833596"/>
            <a:ext cx="3217618" cy="24400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25CB00-8FEC-48C2-AA99-85A8CF3F9AE6}"/>
              </a:ext>
            </a:extLst>
          </p:cNvPr>
          <p:cNvSpPr txBox="1"/>
          <p:nvPr/>
        </p:nvSpPr>
        <p:spPr>
          <a:xfrm>
            <a:off x="432521" y="2708920"/>
            <a:ext cx="3384788" cy="40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흡열반응의 </a:t>
            </a:r>
            <a:r>
              <a:rPr kumimoji="0" lang="en-US" altLang="ko-KR" sz="1800" b="0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Symbol" charset="0"/>
              </a:rPr>
              <a:t>H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(+)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      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E9D27E-A4DD-00C2-F83A-9E0947226C94}"/>
              </a:ext>
            </a:extLst>
          </p:cNvPr>
          <p:cNvSpPr txBox="1"/>
          <p:nvPr/>
        </p:nvSpPr>
        <p:spPr>
          <a:xfrm>
            <a:off x="4283945" y="2708920"/>
            <a:ext cx="3384788" cy="40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발열반응의 </a:t>
            </a:r>
            <a:r>
              <a:rPr kumimoji="0" lang="en-US" altLang="ko-KR" sz="1800" b="0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Symbol" charset="0"/>
              </a:rPr>
              <a:t>H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(-)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kumimoji="0" lang="en-US" altLang="ko-KR" sz="1800" b="0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16430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16840-97A0-4857-5B61-34106EA46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F7513B-95C6-512A-3A5E-B5F515E20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DF2211-7745-E330-DB20-E53DDC9DF1A3}"/>
              </a:ext>
            </a:extLst>
          </p:cNvPr>
          <p:cNvSpPr txBox="1"/>
          <p:nvPr/>
        </p:nvSpPr>
        <p:spPr>
          <a:xfrm>
            <a:off x="467544" y="2204864"/>
            <a:ext cx="52235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열화학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반응식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(Thermodynamic equation)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5E13E09-A174-DD65-AAA4-24A0AAB592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961D983-2F55-DD4B-E8F8-6F39FC058D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8769"/>
          <a:stretch/>
        </p:blipFill>
        <p:spPr>
          <a:xfrm>
            <a:off x="204482" y="2868655"/>
            <a:ext cx="2855350" cy="3028401"/>
          </a:xfrm>
          <a:prstGeom prst="rect">
            <a:avLst/>
          </a:prstGeom>
        </p:spPr>
      </p:pic>
      <p:sp>
        <p:nvSpPr>
          <p:cNvPr id="8" name="직사각형 1">
            <a:extLst>
              <a:ext uri="{FF2B5EF4-FFF2-40B4-BE49-F238E27FC236}">
                <a16:creationId xmlns:a16="http://schemas.microsoft.com/office/drawing/2014/main" id="{C485A62F-052B-3890-CFE5-42EA9923A03C}"/>
              </a:ext>
            </a:extLst>
          </p:cNvPr>
          <p:cNvSpPr/>
          <p:nvPr/>
        </p:nvSpPr>
        <p:spPr>
          <a:xfrm>
            <a:off x="3108840" y="2708920"/>
            <a:ext cx="5940152" cy="3576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엔탈피는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크기 성질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이다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즉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l-GR" altLang="ko-KR" sz="1600" b="0" dirty="0">
                <a:latin typeface="나눔고딕"/>
                <a:ea typeface="맑은 고딕" panose="020B0503020000020004" pitchFamily="50" charset="-127"/>
              </a:rPr>
              <a:t>Δ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크기가 소비한 반응물의 양에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의존함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9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반응의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엔탈피 변화</a:t>
            </a:r>
            <a:r>
              <a:rPr lang="ko-KR" altLang="en-US" sz="1600" b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l-GR" altLang="ko-KR" sz="1600" b="0" dirty="0">
                <a:latin typeface="나눔고딕"/>
                <a:ea typeface="맑은 고딕" panose="020B0503020000020004" pitchFamily="50" charset="-127"/>
              </a:rPr>
              <a:t>Δ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값은 역반응의 </a:t>
            </a:r>
            <a:r>
              <a:rPr lang="el-GR" altLang="ko-KR" sz="1600" b="0" dirty="0">
                <a:latin typeface="나눔고딕"/>
                <a:ea typeface="맑은 고딕" panose="020B0503020000020004" pitchFamily="50" charset="-127"/>
              </a:rPr>
              <a:t>Δ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크기는 같지만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부호가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반대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(</a:t>
            </a:r>
            <a:r>
              <a:rPr lang="el-GR" altLang="ko-KR" b="0" dirty="0">
                <a:latin typeface="나눔고딕"/>
                <a:ea typeface="맑은 고딕" panose="020B0503020000020004" pitchFamily="50" charset="-127"/>
              </a:rPr>
              <a:t>Δ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ko-KR" altLang="en-US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역반응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- </a:t>
            </a:r>
            <a:r>
              <a:rPr lang="el-GR" altLang="ko-KR" b="0" dirty="0">
                <a:latin typeface="나눔고딕"/>
                <a:ea typeface="맑은 고딕" panose="020B0503020000020004" pitchFamily="50" charset="-127"/>
              </a:rPr>
              <a:t>Δ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ko-KR" altLang="en-US" b="0" baseline="-25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정반응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lt"/>
              <a:buAutoNum type="arabicPeriod"/>
            </a:pP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반응의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엔탈피 변화는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반응물과 생성물의 </a:t>
            </a:r>
            <a:r>
              <a:rPr lang="ko-KR" altLang="en-US" sz="16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상태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의존한다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열화학 반응식에서는 반응물과 생성물의 상태를 명시해야 함</a:t>
            </a:r>
            <a:r>
              <a:rPr lang="en-US" altLang="ko-KR" sz="14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  <a:endParaRPr lang="ko-KR" altLang="en-US" sz="1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CF508EE2-B67D-C5B3-DCD6-71A6AE213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097" y="3447027"/>
            <a:ext cx="5290281" cy="28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2B7AD323-4302-090D-8EA1-2E7B4BAB447E}"/>
              </a:ext>
            </a:extLst>
          </p:cNvPr>
          <p:cNvSpPr/>
          <p:nvPr/>
        </p:nvSpPr>
        <p:spPr>
          <a:xfrm>
            <a:off x="3280097" y="3789040"/>
            <a:ext cx="5659421" cy="74013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 mol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의 </a:t>
            </a:r>
            <a:r>
              <a:rPr lang="ko-KR" altLang="en-US" sz="1400" b="0" dirty="0" err="1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메테인과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 mol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의 산소가 반응하여 연소하면 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890 kJ 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생성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 mol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의 </a:t>
            </a:r>
            <a:r>
              <a:rPr lang="ko-KR" altLang="en-US" sz="1400" b="0" dirty="0" err="1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메테인과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4 mol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의 산소가 반응하여 연소하면 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1780 kJ </a:t>
            </a:r>
            <a:r>
              <a:rPr lang="ko-KR" altLang="en-US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생성</a:t>
            </a:r>
            <a:r>
              <a:rPr lang="en-US" altLang="ko-KR" sz="1400" b="0" dirty="0">
                <a:solidFill>
                  <a:srgbClr val="0066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ko-KR" altLang="en-US" sz="1400" b="0" dirty="0">
              <a:solidFill>
                <a:srgbClr val="0066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E125B8E-FEAB-1731-8A6B-661D8B88CD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551" y="5916839"/>
            <a:ext cx="2378034" cy="39248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lvl="1" algn="ctr">
              <a:lnSpc>
                <a:spcPct val="120000"/>
              </a:lnSpc>
            </a:pP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Symbol" charset="0"/>
              </a:rPr>
              <a:t>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 = H</a:t>
            </a:r>
            <a:r>
              <a:rPr lang="ko-KR" altLang="en-US" sz="1800" b="0" baseline="-250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생성물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– H</a:t>
            </a:r>
            <a:r>
              <a:rPr lang="ko-KR" altLang="en-US" sz="1800" b="0" baseline="-250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반응물</a:t>
            </a:r>
            <a:endParaRPr lang="en-US" altLang="ko-KR" sz="1800" b="0" baseline="-25000" dirty="0">
              <a:solidFill>
                <a:srgbClr val="FF0000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5526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DA0C-08FF-4EF0-7400-063F009DA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5CE3D6-A717-EB1F-5A24-AB398904A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2528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비열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(Specific heat)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BA703CA-AA71-9E39-1ECD-A8F9AA05AC5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40FD90-ECDD-543E-7FEE-069DBDC68464}"/>
              </a:ext>
            </a:extLst>
          </p:cNvPr>
          <p:cNvSpPr txBox="1"/>
          <p:nvPr/>
        </p:nvSpPr>
        <p:spPr>
          <a:xfrm>
            <a:off x="432520" y="2708920"/>
            <a:ext cx="8387951" cy="419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°C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올리는데 필요한 열량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(J/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g</a:t>
            </a:r>
            <a:r>
              <a:rPr lang="en-US" altLang="ko-KR" sz="1800" b="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·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</p:txBody>
      </p:sp>
      <p:pic>
        <p:nvPicPr>
          <p:cNvPr id="45" name="Picture 4">
            <a:extLst>
              <a:ext uri="{FF2B5EF4-FFF2-40B4-BE49-F238E27FC236}">
                <a16:creationId xmlns:a16="http://schemas.microsoft.com/office/drawing/2014/main" id="{9769061F-6FFA-7FCD-DFE6-2A639DD07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780" y="3375802"/>
            <a:ext cx="20955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">
            <a:extLst>
              <a:ext uri="{FF2B5EF4-FFF2-40B4-BE49-F238E27FC236}">
                <a16:creationId xmlns:a16="http://schemas.microsoft.com/office/drawing/2014/main" id="{BE8A8E1B-F638-576C-AE75-573EB5897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99590"/>
            <a:ext cx="2095498" cy="826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7" name="직선 화살표 연결선 10">
            <a:extLst>
              <a:ext uri="{FF2B5EF4-FFF2-40B4-BE49-F238E27FC236}">
                <a16:creationId xmlns:a16="http://schemas.microsoft.com/office/drawing/2014/main" id="{AB2A0802-B6D2-4D92-268D-0CF3A396395F}"/>
              </a:ext>
            </a:extLst>
          </p:cNvPr>
          <p:cNvCxnSpPr/>
          <p:nvPr/>
        </p:nvCxnSpPr>
        <p:spPr>
          <a:xfrm>
            <a:off x="4499991" y="3618690"/>
            <a:ext cx="360040" cy="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그림 47" descr="텍스트이(가) 표시된 사진&#10;&#10;자동 생성된 설명">
            <a:extLst>
              <a:ext uri="{FF2B5EF4-FFF2-40B4-BE49-F238E27FC236}">
                <a16:creationId xmlns:a16="http://schemas.microsoft.com/office/drawing/2014/main" id="{E78B9965-5A51-6C03-FD0B-1BC58860B4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675" r="39374" b="38707"/>
          <a:stretch/>
        </p:blipFill>
        <p:spPr>
          <a:xfrm>
            <a:off x="5580112" y="2318279"/>
            <a:ext cx="3456384" cy="636847"/>
          </a:xfrm>
          <a:prstGeom prst="rect">
            <a:avLst/>
          </a:prstGeom>
        </p:spPr>
      </p:pic>
      <p:pic>
        <p:nvPicPr>
          <p:cNvPr id="49" name="그림 48" descr="테이블이(가) 표시된 사진&#10;&#10;자동 생성된 설명">
            <a:extLst>
              <a:ext uri="{FF2B5EF4-FFF2-40B4-BE49-F238E27FC236}">
                <a16:creationId xmlns:a16="http://schemas.microsoft.com/office/drawing/2014/main" id="{B69E911A-D472-AAA7-5821-8EC260D43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1212" y="4164828"/>
            <a:ext cx="6081575" cy="21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44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23150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헤스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(Hess)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C89F665-79A3-895D-E40A-E4AE1737A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72" y="2924944"/>
            <a:ext cx="3207792" cy="3356992"/>
          </a:xfrm>
          <a:prstGeom prst="rect">
            <a:avLst/>
          </a:prstGeom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E3C8B9D7-E88A-9AF1-1545-C819D75E0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435" y="3418459"/>
            <a:ext cx="5580619" cy="180257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직사각형 14">
            <a:extLst>
              <a:ext uri="{FF2B5EF4-FFF2-40B4-BE49-F238E27FC236}">
                <a16:creationId xmlns:a16="http://schemas.microsoft.com/office/drawing/2014/main" id="{7925064B-BC29-A121-5FB3-4F8DEF04DEA2}"/>
              </a:ext>
            </a:extLst>
          </p:cNvPr>
          <p:cNvSpPr/>
          <p:nvPr/>
        </p:nvSpPr>
        <p:spPr>
          <a:xfrm>
            <a:off x="4987457" y="5465463"/>
            <a:ext cx="1656184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 </a:t>
            </a:r>
            <a:r>
              <a:rPr lang="en-US" altLang="ko-KR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= </a:t>
            </a:r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 </a:t>
            </a:r>
            <a:r>
              <a:rPr lang="en-US" altLang="ko-KR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+ </a:t>
            </a:r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직사각형 15">
            <a:extLst>
              <a:ext uri="{FF2B5EF4-FFF2-40B4-BE49-F238E27FC236}">
                <a16:creationId xmlns:a16="http://schemas.microsoft.com/office/drawing/2014/main" id="{9ABAC626-018A-8F84-EE3D-888525D2FAF1}"/>
              </a:ext>
            </a:extLst>
          </p:cNvPr>
          <p:cNvSpPr/>
          <p:nvPr/>
        </p:nvSpPr>
        <p:spPr>
          <a:xfrm>
            <a:off x="2032000" y="4664723"/>
            <a:ext cx="389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1" name="직사각형 16">
            <a:extLst>
              <a:ext uri="{FF2B5EF4-FFF2-40B4-BE49-F238E27FC236}">
                <a16:creationId xmlns:a16="http://schemas.microsoft.com/office/drawing/2014/main" id="{C49213D8-E889-11F9-626F-CA2BF3814228}"/>
              </a:ext>
            </a:extLst>
          </p:cNvPr>
          <p:cNvSpPr/>
          <p:nvPr/>
        </p:nvSpPr>
        <p:spPr>
          <a:xfrm>
            <a:off x="647298" y="3789040"/>
            <a:ext cx="389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2" name="직사각형 17">
            <a:extLst>
              <a:ext uri="{FF2B5EF4-FFF2-40B4-BE49-F238E27FC236}">
                <a16:creationId xmlns:a16="http://schemas.microsoft.com/office/drawing/2014/main" id="{12308615-8D92-16A1-1231-380BA5F48431}"/>
              </a:ext>
            </a:extLst>
          </p:cNvPr>
          <p:cNvSpPr/>
          <p:nvPr/>
        </p:nvSpPr>
        <p:spPr>
          <a:xfrm>
            <a:off x="1743968" y="3575311"/>
            <a:ext cx="389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194F53-1160-65AC-4FD9-5E882B7FAAA4}"/>
              </a:ext>
            </a:extLst>
          </p:cNvPr>
          <p:cNvSpPr txBox="1"/>
          <p:nvPr/>
        </p:nvSpPr>
        <p:spPr>
          <a:xfrm>
            <a:off x="3096344" y="2230672"/>
            <a:ext cx="5940151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어떤 반응이 여러 단계의 반응으로 진행될 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전체 반응의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변화는 각 단계의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변화의 합과 같다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1DE9056-72F4-1A40-DF3A-2B5354C75C19}"/>
              </a:ext>
            </a:extLst>
          </p:cNvPr>
          <p:cNvSpPr txBox="1"/>
          <p:nvPr/>
        </p:nvSpPr>
        <p:spPr>
          <a:xfrm>
            <a:off x="4067944" y="4797152"/>
            <a:ext cx="81034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  <a:endParaRPr lang="ko-KR" altLang="en-US" dirty="0"/>
          </a:p>
        </p:txBody>
      </p:sp>
      <p:sp>
        <p:nvSpPr>
          <p:cNvPr id="16" name="직사각형 14">
            <a:extLst>
              <a:ext uri="{FF2B5EF4-FFF2-40B4-BE49-F238E27FC236}">
                <a16:creationId xmlns:a16="http://schemas.microsoft.com/office/drawing/2014/main" id="{F1CADD1E-CE66-1FF0-7A01-E4EFACD42C42}"/>
              </a:ext>
            </a:extLst>
          </p:cNvPr>
          <p:cNvSpPr/>
          <p:nvPr/>
        </p:nvSpPr>
        <p:spPr>
          <a:xfrm>
            <a:off x="3300163" y="3501008"/>
            <a:ext cx="1656184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7" name="직사각형 14">
            <a:extLst>
              <a:ext uri="{FF2B5EF4-FFF2-40B4-BE49-F238E27FC236}">
                <a16:creationId xmlns:a16="http://schemas.microsoft.com/office/drawing/2014/main" id="{A59930B4-72E3-29A5-3427-A4798B474B17}"/>
              </a:ext>
            </a:extLst>
          </p:cNvPr>
          <p:cNvSpPr/>
          <p:nvPr/>
        </p:nvSpPr>
        <p:spPr>
          <a:xfrm>
            <a:off x="3300163" y="3789040"/>
            <a:ext cx="1656184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812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3364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mL, 100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고무마개 꽂힌 온도계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교반기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마그네틱 바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솜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4824598" y="2708920"/>
            <a:ext cx="3456384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0.25 M HCl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HCl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NaOH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358243E2-BB27-B4DB-40F3-C2B62251C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407" y="4132016"/>
            <a:ext cx="4536504" cy="213250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ABC0498-F5A9-133F-4860-4CE73EA69FB5}"/>
              </a:ext>
            </a:extLst>
          </p:cNvPr>
          <p:cNvSpPr txBox="1"/>
          <p:nvPr/>
        </p:nvSpPr>
        <p:spPr>
          <a:xfrm>
            <a:off x="6876256" y="2708920"/>
            <a:ext cx="1872208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NaOH(s)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증류수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4860032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4788594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038C46-F6CA-0E41-E9D1-64FC663E7AC3}"/>
              </a:ext>
            </a:extLst>
          </p:cNvPr>
          <p:cNvSpPr txBox="1"/>
          <p:nvPr/>
        </p:nvSpPr>
        <p:spPr>
          <a:xfrm>
            <a:off x="432110" y="2688570"/>
            <a:ext cx="8387951" cy="1941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빈 삼각 플라스크의 무게와 빈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마그네틱 바를 넣은 후 무게를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0.25 M HCl 100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넣은 후 온도를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비커에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넣고 솜으로 채운 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마그네틱 바를 넣어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DC8F27-F8D4-177F-0E77-44D2C54331FE}"/>
              </a:ext>
            </a:extLst>
          </p:cNvPr>
          <p:cNvSpPr txBox="1"/>
          <p:nvPr/>
        </p:nvSpPr>
        <p:spPr>
          <a:xfrm>
            <a:off x="467544" y="2204864"/>
            <a:ext cx="2884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el-GR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4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측정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(1)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AA59A6C-94AA-8482-070F-7BAD06E5ED7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AA73301-85D7-6104-E3B3-9C8E768C86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508"/>
          <a:stretch/>
        </p:blipFill>
        <p:spPr>
          <a:xfrm>
            <a:off x="1475656" y="4645614"/>
            <a:ext cx="5760640" cy="221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D6F5A-D2FB-58E0-DF1B-F5560CD45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A4950-1172-3269-CD2E-044AC48C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0FBA7B-82BA-43CE-569E-B188BAC0F758}"/>
              </a:ext>
            </a:extLst>
          </p:cNvPr>
          <p:cNvSpPr txBox="1"/>
          <p:nvPr/>
        </p:nvSpPr>
        <p:spPr>
          <a:xfrm>
            <a:off x="432520" y="2708920"/>
            <a:ext cx="8387951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고체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수산화소듐의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무게를 측정한 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재빨리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넣은 후 계속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교반시키면서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용액의 최고 온도를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중화된 용액이 담긴 플라스크의 질량을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70FF36-DFF2-56B0-378D-AEC8BA46FF55}"/>
              </a:ext>
            </a:extLst>
          </p:cNvPr>
          <p:cNvSpPr txBox="1"/>
          <p:nvPr/>
        </p:nvSpPr>
        <p:spPr>
          <a:xfrm>
            <a:off x="467544" y="2204864"/>
            <a:ext cx="2884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el-GR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4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측정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(2)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20B5844-3C6E-0D5C-4CF3-F6A715C1E00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E152C43-7FD1-A4B4-D69D-AF714FAD44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9441"/>
          <a:stretch/>
        </p:blipFill>
        <p:spPr>
          <a:xfrm>
            <a:off x="1259632" y="4453815"/>
            <a:ext cx="5750433" cy="225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30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CC0A3-D87E-4299-AA9D-BC1260A9E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8D0C4-E93B-1957-216A-7533AF07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3D36C9-60B8-52B4-6E8F-4737E6CF7853}"/>
              </a:ext>
            </a:extLst>
          </p:cNvPr>
          <p:cNvSpPr txBox="1"/>
          <p:nvPr/>
        </p:nvSpPr>
        <p:spPr>
          <a:xfrm>
            <a:off x="432520" y="2708920"/>
            <a:ext cx="8387951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0.25 M HCl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 대신 증류수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사용하여 실험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A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F85321-2DB8-B7DB-9D8D-27AEB124171F}"/>
              </a:ext>
            </a:extLst>
          </p:cNvPr>
          <p:cNvSpPr txBox="1"/>
          <p:nvPr/>
        </p:nvSpPr>
        <p:spPr>
          <a:xfrm>
            <a:off x="467544" y="2204864"/>
            <a:ext cx="2444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el-GR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5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측정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5659B-20C1-A790-F9F6-2FCDA7F1976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294832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AF814-E157-60EC-1B7B-1F7383B58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21A075-B74A-53E6-9F32-125FE3D01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A07456-047D-D175-3E46-F5B8B63601EC}"/>
              </a:ext>
            </a:extLst>
          </p:cNvPr>
          <p:cNvSpPr txBox="1"/>
          <p:nvPr/>
        </p:nvSpPr>
        <p:spPr>
          <a:xfrm>
            <a:off x="432520" y="2708920"/>
            <a:ext cx="8387951" cy="3557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빈 삼각 플라스크의 무게와 빈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마그네틱 바를 넣은 후 무게를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HCl 50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넣고 온도를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NaOH 50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취하여 온도를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비커에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넣고 솜으로 채운 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마그네틱 바를 넣어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NaOH 50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0.50 M HCl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 들어있는 삼각 플라스크에 재빨리 넣어 계속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교반시키면서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온도가 가장 높이 올라갔을 때의 온도를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중화된 용액이 담긴 플라스크의 질량을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11F3EF-BE21-0869-440E-28F870D317DF}"/>
              </a:ext>
            </a:extLst>
          </p:cNvPr>
          <p:cNvSpPr txBox="1"/>
          <p:nvPr/>
        </p:nvSpPr>
        <p:spPr>
          <a:xfrm>
            <a:off x="467544" y="2204864"/>
            <a:ext cx="24449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C. </a:t>
            </a:r>
            <a:r>
              <a:rPr kumimoji="0" lang="el-GR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6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AB99B35C-48C2-1FF0-8639-CF02B398E58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515431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엔탈피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계산 방법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E12D3F-010C-1242-CF21-B37BA95AAEE9}"/>
              </a:ext>
            </a:extLst>
          </p:cNvPr>
          <p:cNvSpPr txBox="1"/>
          <p:nvPr/>
        </p:nvSpPr>
        <p:spPr>
          <a:xfrm>
            <a:off x="432520" y="2708920"/>
            <a:ext cx="8243935" cy="2754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비열 용량이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C(J/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 물질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온도가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만큼 변했을 때 출입한 양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Q(J)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 = C(J/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g) × W(g) ×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 = (4.18 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+ 0.85 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x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△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</a:t>
            </a: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용액의 무게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빈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무게</a:t>
            </a: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물과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비열 용량을 각각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4.18 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0.85 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가정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338708-33D6-3A17-D337-F710CC7E46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6B559D-9132-47C6-ABA2-1A9650BC2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C0A13E-57B9-9D13-B278-38FC04F74F32}"/>
              </a:ext>
            </a:extLst>
          </p:cNvPr>
          <p:cNvSpPr txBox="1"/>
          <p:nvPr/>
        </p:nvSpPr>
        <p:spPr>
          <a:xfrm>
            <a:off x="467544" y="2204864"/>
            <a:ext cx="30075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헤스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(Hess)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 활용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5F3F4D50-EBA2-3FE8-B10D-7E7CEF5D74F6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직사각형 7">
            <a:extLst>
              <a:ext uri="{FF2B5EF4-FFF2-40B4-BE49-F238E27FC236}">
                <a16:creationId xmlns:a16="http://schemas.microsoft.com/office/drawing/2014/main" id="{AF9DBD56-33E0-B084-3A4D-BE254171BE09}"/>
              </a:ext>
            </a:extLst>
          </p:cNvPr>
          <p:cNvSpPr/>
          <p:nvPr/>
        </p:nvSpPr>
        <p:spPr>
          <a:xfrm>
            <a:off x="687281" y="3185080"/>
            <a:ext cx="6948868" cy="37388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ko-KR" altLang="en-US" sz="1400" b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자유형 2054">
                <a:extLst>
                  <a:ext uri="{FF2B5EF4-FFF2-40B4-BE49-F238E27FC236}">
                    <a16:creationId xmlns:a16="http://schemas.microsoft.com/office/drawing/2014/main" id="{EC9DB1CE-2E0B-C8BA-0568-AB4F579A898B}"/>
                  </a:ext>
                </a:extLst>
              </p:cNvPr>
              <p:cNvSpPr/>
              <p:nvPr/>
            </p:nvSpPr>
            <p:spPr>
              <a:xfrm>
                <a:off x="1119330" y="3203361"/>
                <a:ext cx="6105525" cy="44767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914400" h="914400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914400"/>
                    </a:lnTo>
                    <a:lnTo>
                      <a:pt x="0" y="914400"/>
                    </a:lnTo>
                    <a:close/>
                  </a:path>
                </a:pathLst>
              </a:custGeom>
            </p:spPr>
            <p:txBody>
              <a:bodyPr/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반응  </m:t>
                      </m:r>
                      <m:r>
                        <a:rPr lang="en-US" altLang="ko-KR" sz="1700" b="0" i="0">
                          <a:latin typeface="Cambria Math"/>
                          <a:sym typeface="Cambria Math"/>
                        </a:rPr>
                        <m:t>1)       </m:t>
                      </m:r>
                      <m:r>
                        <a:rPr lang="en-US" altLang="ko-KR" sz="1700" b="0" i="0" smtClean="0">
                          <a:latin typeface="Cambria Math" panose="02040503050406030204" pitchFamily="18" charset="0"/>
                          <a:sym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1700" b="0" i="0" smtClean="0">
                          <a:latin typeface="Cambria Math"/>
                          <a:sym typeface="Cambria Math"/>
                        </a:rPr>
                        <m:t>NaOH</m:t>
                      </m:r>
                      <m:r>
                        <a:rPr lang="en-US" sz="1700" b="0" i="0">
                          <a:latin typeface="Cambria Math"/>
                          <a:sym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1700" b="0" i="0">
                          <a:latin typeface="Cambria Math"/>
                          <a:sym typeface="Cambria Math"/>
                        </a:rPr>
                        <m:t>s</m:t>
                      </m:r>
                      <m:r>
                        <a:rPr lang="en-US" sz="1700" b="0" i="0">
                          <a:latin typeface="Cambria Math"/>
                          <a:sym typeface="Cambria Math"/>
                        </a:rPr>
                        <m:t>) + </m:t>
                      </m:r>
                      <m:r>
                        <m:rPr>
                          <m:sty m:val="p"/>
                        </m:rPr>
                        <a:rPr lang="en-US" sz="1700" b="0" i="0">
                          <a:latin typeface="Cambria Math"/>
                          <a:sym typeface="Cambria Math"/>
                        </a:rPr>
                        <m:t>HCl</m:t>
                      </m:r>
                      <m:d>
                        <m:dPr>
                          <m:ctrlPr>
                            <a:rPr lang="en-US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→ </m:t>
                      </m:r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NaCl</m:t>
                      </m:r>
                      <m:d>
                        <m:d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sSub>
                        <m:sSub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O</m:t>
                      </m:r>
                      <m:d>
                        <m:d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l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    ∆</m:t>
                      </m:r>
                      <m:sSub>
                        <m:sSub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b="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" name="자유형 2054">
                <a:extLst>
                  <a:ext uri="{FF2B5EF4-FFF2-40B4-BE49-F238E27FC236}">
                    <a16:creationId xmlns:a16="http://schemas.microsoft.com/office/drawing/2014/main" id="{EC9DB1CE-2E0B-C8BA-0568-AB4F579A89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9330" y="3203361"/>
                <a:ext cx="6105525" cy="44767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914400" h="914400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914400"/>
                    </a:lnTo>
                    <a:lnTo>
                      <a:pt x="0" y="914400"/>
                    </a:lnTo>
                    <a:close/>
                  </a:path>
                </a:pathLst>
              </a:cu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직사각형 7">
            <a:extLst>
              <a:ext uri="{FF2B5EF4-FFF2-40B4-BE49-F238E27FC236}">
                <a16:creationId xmlns:a16="http://schemas.microsoft.com/office/drawing/2014/main" id="{C5C14B82-7523-E784-2659-F89D94891E23}"/>
              </a:ext>
            </a:extLst>
          </p:cNvPr>
          <p:cNvSpPr/>
          <p:nvPr/>
        </p:nvSpPr>
        <p:spPr>
          <a:xfrm>
            <a:off x="687281" y="4652856"/>
            <a:ext cx="6944576" cy="64835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  <a:defRPr/>
            </a:pPr>
            <a:endParaRPr lang="ko-KR" altLang="en-US" sz="1400" b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자유형 2057">
                <a:extLst>
                  <a:ext uri="{FF2B5EF4-FFF2-40B4-BE49-F238E27FC236}">
                    <a16:creationId xmlns:a16="http://schemas.microsoft.com/office/drawing/2014/main" id="{E695AA29-0238-6BDD-5772-91F9858599ED}"/>
                  </a:ext>
                </a:extLst>
              </p:cNvPr>
              <p:cNvSpPr/>
              <p:nvPr/>
            </p:nvSpPr>
            <p:spPr>
              <a:xfrm>
                <a:off x="1119330" y="4650503"/>
                <a:ext cx="6372225" cy="75247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914400" h="914400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914400"/>
                    </a:lnTo>
                    <a:lnTo>
                      <a:pt x="0" y="914400"/>
                    </a:lnTo>
                    <a:close/>
                  </a:path>
                </a:pathLst>
              </a:custGeom>
            </p:spPr>
            <p:txBody>
              <a:bodyPr/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반응  </m:t>
                      </m:r>
                      <m: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2)      </m:t>
                      </m:r>
                      <m:r>
                        <m:rPr>
                          <m:sty m:val="p"/>
                        </m:rPr>
                        <a:rPr lang="en-US" sz="1700" b="0" i="0">
                          <a:latin typeface="Cambria Math"/>
                          <a:sym typeface="Cambria Math"/>
                        </a:rPr>
                        <m:t>NaOH</m:t>
                      </m:r>
                      <m:d>
                        <m:dPr>
                          <m:ctrlPr>
                            <a:rPr lang="en-US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700" b="0" i="0" smtClean="0">
                              <a:latin typeface="Cambria Math"/>
                              <a:sym typeface="Cambria Math"/>
                            </a:rPr>
                            <m:t>s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sSub>
                        <m:sSub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O</m:t>
                      </m:r>
                      <m:d>
                        <m:d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→ </m:t>
                      </m:r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NaOH</m:t>
                      </m:r>
                      <m:d>
                        <m:d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sSub>
                        <m:sSub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O</m:t>
                      </m:r>
                      <m:d>
                        <m:d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l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    ∆</m:t>
                      </m:r>
                      <m:sSub>
                        <m:sSub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ar-AE" b="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ko-KR" altLang="en-US" sz="1700" b="0" i="0" smtClean="0">
                          <a:latin typeface="Cambria Math"/>
                          <a:sym typeface="Cambria Math"/>
                        </a:rPr>
                        <m:t>반응  </m:t>
                      </m:r>
                      <m:r>
                        <a:rPr lang="en-US" altLang="ko-KR" sz="1700" b="0" i="0">
                          <a:latin typeface="Cambria Math"/>
                          <a:sym typeface="Cambria Math"/>
                        </a:rPr>
                        <m:t>3)      </m:t>
                      </m:r>
                      <m:r>
                        <m:rPr>
                          <m:sty m:val="p"/>
                        </m:rPr>
                        <a:rPr lang="en-US" sz="1700" b="0" i="0" smtClean="0">
                          <a:latin typeface="Cambria Math"/>
                          <a:sym typeface="Cambria Math"/>
                        </a:rPr>
                        <m:t>NaOH</m:t>
                      </m:r>
                      <m:d>
                        <m:dPr>
                          <m:ctrlPr>
                            <a:rPr lang="en-US" sz="1700" b="0" i="0" smtClean="0">
                              <a:latin typeface="Cambria Math" panose="02040503050406030204" pitchFamily="18" charset="0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700" b="0" i="0" smtClean="0">
                              <a:latin typeface="Cambria Math" panose="02040503050406030204" pitchFamily="18" charset="0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r>
                        <m:rPr>
                          <m:sty m:val="p"/>
                        </m:rPr>
                        <a:rPr lang="en-US" altLang="ko-KR" sz="1700" b="0" i="0">
                          <a:latin typeface="Cambria Math"/>
                          <a:sym typeface="Cambria Math"/>
                        </a:rPr>
                        <m:t>HCl</m:t>
                      </m:r>
                      <m:d>
                        <m:d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→ </m:t>
                      </m:r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NaCl</m:t>
                      </m:r>
                      <m:d>
                        <m:d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aq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</m:t>
                      </m:r>
                      <m:r>
                        <a:rPr lang="ar-AE" altLang="ko-KR" sz="1700" b="0" i="0">
                          <a:latin typeface="Cambria Math"/>
                          <a:sym typeface="Cambria Math"/>
                        </a:rPr>
                        <m:t>+ </m:t>
                      </m:r>
                      <m:sSub>
                        <m:sSub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ko-KR" sz="1700" b="0" i="0" smtClean="0">
                          <a:latin typeface="Cambria Math"/>
                          <a:sym typeface="Cambria Math"/>
                        </a:rPr>
                        <m:t>O</m:t>
                      </m:r>
                      <m:d>
                        <m:d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l</m:t>
                          </m:r>
                        </m:e>
                      </m:d>
                      <m:r>
                        <a:rPr lang="ar-AE" altLang="ko-KR" sz="1700" b="0" i="0" smtClean="0">
                          <a:latin typeface="Cambria Math"/>
                          <a:sym typeface="Cambria Math"/>
                        </a:rPr>
                        <m:t>        ∆</m:t>
                      </m:r>
                      <m:sSub>
                        <m:sSubPr>
                          <m:ctrl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ko-KR" sz="1700" b="0" i="0" smtClean="0">
                              <a:latin typeface="Cambria Math"/>
                              <a:sym typeface="Cambria Math"/>
                            </a:rPr>
                            <m:t>H</m:t>
                          </m:r>
                        </m:e>
                        <m:sub>
                          <m:r>
                            <a:rPr lang="ar-AE" altLang="ko-KR" sz="1700" b="0" i="0" smtClean="0">
                              <a:latin typeface="Cambria Math"/>
                              <a:sym typeface="Cambria Math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b="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10" name="자유형 2057">
                <a:extLst>
                  <a:ext uri="{FF2B5EF4-FFF2-40B4-BE49-F238E27FC236}">
                    <a16:creationId xmlns:a16="http://schemas.microsoft.com/office/drawing/2014/main" id="{E695AA29-0238-6BDD-5772-91F9858599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9330" y="4650503"/>
                <a:ext cx="6372225" cy="752475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914400" h="914400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914400"/>
                    </a:lnTo>
                    <a:lnTo>
                      <a:pt x="0" y="914400"/>
                    </a:lnTo>
                    <a:close/>
                  </a:path>
                </a:pathLst>
              </a:cu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0501A472-0FBD-8707-A067-817DABD632DD}"/>
              </a:ext>
            </a:extLst>
          </p:cNvPr>
          <p:cNvSpPr txBox="1"/>
          <p:nvPr/>
        </p:nvSpPr>
        <p:spPr>
          <a:xfrm>
            <a:off x="432520" y="2708920"/>
            <a:ext cx="8387951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고체 수산화나트륨을 염산에 넣어 중화 반응을 일으킨다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82C68B-975D-F164-3F35-0879AB3CAD6D}"/>
              </a:ext>
            </a:extLst>
          </p:cNvPr>
          <p:cNvSpPr txBox="1"/>
          <p:nvPr/>
        </p:nvSpPr>
        <p:spPr>
          <a:xfrm>
            <a:off x="432521" y="3767486"/>
            <a:ext cx="8171928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고체 수산화나트륨을 먼저 물에 넣어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수용액을 만들고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그 수용액을 염산으로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중화시킨다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44E4FF-8682-0D2D-70C6-FB8D253110C6}"/>
              </a:ext>
            </a:extLst>
          </p:cNvPr>
          <p:cNvSpPr txBox="1"/>
          <p:nvPr/>
        </p:nvSpPr>
        <p:spPr>
          <a:xfrm>
            <a:off x="432520" y="5457414"/>
            <a:ext cx="8387951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반응열을 각각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와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부르기로 하면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헤스의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법칙에 따라서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=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+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관계가 성립된다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34161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1514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 시 보안경을 반드시 착용한다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조해성이 있으므로 질량 측정 후 재빨리 취한다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시약 측정 시 손에 묻지 않도록 주의한다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14322</TotalTime>
  <Words>871</Words>
  <Application>Microsoft Office PowerPoint</Application>
  <PresentationFormat>화면 슬라이드 쇼(4:3)</PresentationFormat>
  <Paragraphs>103</Paragraphs>
  <Slides>16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4" baseType="lpstr">
      <vt:lpstr>굴림</vt:lpstr>
      <vt:lpstr>나눔고딕</vt:lpstr>
      <vt:lpstr>맑은 고딕</vt:lpstr>
      <vt:lpstr>맑은 고딕</vt:lpstr>
      <vt:lpstr>Arial</vt:lpstr>
      <vt:lpstr>Calibri</vt:lpstr>
      <vt:lpstr>Cambria Math</vt:lpstr>
      <vt:lpstr>기본 디자인</vt:lpstr>
      <vt:lpstr>헤스의 법칙을 이용한 엔탈피 측정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4. 실험 방법</vt:lpstr>
      <vt:lpstr>5. 실험 결과 계산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hyunji Lee</cp:lastModifiedBy>
  <cp:revision>441</cp:revision>
  <cp:lastPrinted>2022-04-02T12:44:57Z</cp:lastPrinted>
  <dcterms:created xsi:type="dcterms:W3CDTF">2005-03-05T08:19:28Z</dcterms:created>
  <dcterms:modified xsi:type="dcterms:W3CDTF">2026-08-11T05:24:47Z</dcterms:modified>
</cp:coreProperties>
</file>