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351" r:id="rId3"/>
    <p:sldId id="352" r:id="rId4"/>
    <p:sldId id="392" r:id="rId5"/>
    <p:sldId id="383" r:id="rId6"/>
    <p:sldId id="376" r:id="rId7"/>
    <p:sldId id="394" r:id="rId8"/>
    <p:sldId id="377" r:id="rId9"/>
    <p:sldId id="395" r:id="rId10"/>
    <p:sldId id="382" r:id="rId11"/>
    <p:sldId id="396" r:id="rId12"/>
    <p:sldId id="397" r:id="rId13"/>
    <p:sldId id="398" r:id="rId14"/>
    <p:sldId id="399" r:id="rId15"/>
    <p:sldId id="400" r:id="rId16"/>
    <p:sldId id="353" r:id="rId17"/>
    <p:sldId id="373" r:id="rId18"/>
    <p:sldId id="391" r:id="rId19"/>
    <p:sldId id="360" r:id="rId20"/>
    <p:sldId id="362" r:id="rId21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CCFF"/>
    <a:srgbClr val="00A055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57307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44411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9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71282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06273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35338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13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26597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73356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8020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19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1827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707886"/>
          </a:xfrm>
        </p:spPr>
        <p:txBody>
          <a:bodyPr/>
          <a:lstStyle/>
          <a:p>
            <a:pPr latinLnBrk="0"/>
            <a:r>
              <a:rPr lang="ko-KR" altLang="en-US" sz="4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용해도곱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상수 결정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323528" y="2166090"/>
            <a:ext cx="8036396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증류수 및 농도가 각기 다른 </a:t>
            </a:r>
            <a:r>
              <a:rPr lang="ko-KR" altLang="en-US" sz="2000" b="0" dirty="0" err="1">
                <a:latin typeface="맑은 고딕" pitchFamily="50" charset="-127"/>
                <a:ea typeface="맑은 고딕" pitchFamily="50" charset="-127"/>
              </a:rPr>
              <a:t>수산화소듐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 용액에 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Ca(OH)</a:t>
            </a:r>
            <a:r>
              <a:rPr lang="en-US" altLang="ko-KR" sz="2000" b="0" baseline="-250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2000" b="0" dirty="0" err="1">
                <a:latin typeface="맑은 고딕" pitchFamily="50" charset="-127"/>
                <a:ea typeface="맑은 고딕" pitchFamily="50" charset="-127"/>
              </a:rPr>
              <a:t>포화시킨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 후 남은 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Ca(OH)</a:t>
            </a:r>
            <a:r>
              <a:rPr lang="en-US" altLang="ko-KR" sz="2000" b="0" baseline="-250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를 제거한 후 적정하여 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OH</a:t>
            </a:r>
            <a:r>
              <a:rPr lang="en-US" altLang="ko-KR" sz="2000" b="0" baseline="3000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농도를 구해 </a:t>
            </a:r>
            <a:r>
              <a:rPr lang="ko-KR" altLang="en-US" sz="2000" b="0" dirty="0" err="1">
                <a:latin typeface="맑은 고딕" pitchFamily="50" charset="-127"/>
                <a:ea typeface="맑은 고딕" pitchFamily="50" charset="-127"/>
              </a:rPr>
              <a:t>용해도곱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 상수를 </a:t>
            </a:r>
            <a:r>
              <a:rPr lang="ko-KR" altLang="en-US" sz="2000" b="0" dirty="0" smtClean="0">
                <a:latin typeface="맑은 고딕" pitchFamily="50" charset="-127"/>
                <a:ea typeface="맑은 고딕" pitchFamily="50" charset="-127"/>
              </a:rPr>
              <a:t>결정한다</a:t>
            </a:r>
            <a:r>
              <a:rPr lang="en-US" altLang="ko-KR" sz="20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20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핵심개념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용해도곱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상수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공통이온효과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고체염이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녹아서 일정시간이 지나면 용액이 평형상태가 되는데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때 용액 내의 고체가 만든 이온들의 농도를 곱한 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24400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용해도곱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상수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en-US" altLang="ko-KR" sz="2000" i="1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K</a:t>
            </a:r>
            <a:r>
              <a:rPr kumimoji="0" lang="en-US" altLang="ko-KR" sz="2000" baseline="-25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sp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4049" y="3604589"/>
            <a:ext cx="77943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예를 들어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BaSO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이온 결합 화합물이므로 강전해질이고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물에 녹을 때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en-US" altLang="ko-KR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＋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－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생성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250816"/>
            <a:ext cx="4120902" cy="40232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621297" y="4725144"/>
            <a:ext cx="7938392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평형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반응식이 고체의 용해를 나타내는 것이므로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평형 상수는 고체가 물에 녹는 정도를 나타낸다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73" y="5445224"/>
            <a:ext cx="2900040" cy="5147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228A75C-5518-44D7-8207-121B4A153CD4}"/>
              </a:ext>
            </a:extLst>
          </p:cNvPr>
          <p:cNvSpPr txBox="1"/>
          <p:nvPr/>
        </p:nvSpPr>
        <p:spPr>
          <a:xfrm>
            <a:off x="1043608" y="5960317"/>
            <a:ext cx="67327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화합물의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용해도곱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상수 </a:t>
            </a:r>
            <a:r>
              <a:rPr lang="en-US" altLang="ko-KR" sz="1400" b="1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400" b="1" i="1" baseline="-25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sp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평형에 포함된 이온들의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농도곱과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같고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평형 반응식의 계수가 각 농도의 지수가 된다</a:t>
            </a:r>
            <a:r>
              <a:rPr lang="en-US" altLang="ko-KR" sz="1400" b="1" dirty="0"/>
              <a:t>.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9" name="Rectangle 48"/>
          <p:cNvSpPr txBox="1">
            <a:spLocks noChangeArrowheads="1"/>
          </p:cNvSpPr>
          <p:nvPr/>
        </p:nvSpPr>
        <p:spPr>
          <a:xfrm>
            <a:off x="611560" y="2708920"/>
            <a:ext cx="7966301" cy="72008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Tx/>
              <a:buNone/>
            </a:pP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과량의 수산화칼슘을 물에 넣어 포화 용액을 만들면 용액 속에서 다음과 같은 평형이 이루어짐</a:t>
            </a:r>
            <a:endParaRPr lang="en-US" altLang="ko-KR" sz="20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buFontTx/>
              <a:buNone/>
            </a:pPr>
            <a:endParaRPr lang="en-US" altLang="ko-KR" dirty="0" smtClean="0">
              <a:solidFill>
                <a:srgbClr val="000000"/>
              </a:solidFill>
            </a:endParaRPr>
          </a:p>
        </p:txBody>
      </p:sp>
      <p:sp>
        <p:nvSpPr>
          <p:cNvPr id="10" name="Rectangle 51"/>
          <p:cNvSpPr>
            <a:spLocks noChangeArrowheads="1"/>
          </p:cNvSpPr>
          <p:nvPr/>
        </p:nvSpPr>
        <p:spPr bwMode="auto">
          <a:xfrm>
            <a:off x="1619672" y="3780904"/>
            <a:ext cx="5743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Ca(OH)</a:t>
            </a:r>
            <a:r>
              <a:rPr lang="en-US" altLang="ko-KR" sz="32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ko-KR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altLang="ko-KR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⇌ Ca</a:t>
            </a:r>
            <a:r>
              <a:rPr lang="en-US" altLang="ko-KR" sz="32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ko-KR" sz="24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aq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altLang="ko-KR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+ 2OH</a:t>
            </a:r>
            <a:r>
              <a:rPr lang="en-US" altLang="ko-KR" sz="32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ko-KR" sz="24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aq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1" name="Text Box 85"/>
          <p:cNvSpPr txBox="1">
            <a:spLocks noChangeArrowheads="1"/>
          </p:cNvSpPr>
          <p:nvPr/>
        </p:nvSpPr>
        <p:spPr bwMode="auto">
          <a:xfrm>
            <a:off x="2633533" y="4725144"/>
            <a:ext cx="1824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[Ca</a:t>
            </a:r>
            <a:r>
              <a:rPr lang="en-US" altLang="ko-KR" sz="24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][OH</a:t>
            </a:r>
            <a:r>
              <a:rPr lang="en-US" altLang="ko-KR" sz="2400" baseline="52000" dirty="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]</a:t>
            </a:r>
            <a:r>
              <a:rPr lang="en-US" altLang="ko-KR" sz="24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12" name="Text Box 86"/>
          <p:cNvSpPr txBox="1">
            <a:spLocks noChangeArrowheads="1"/>
          </p:cNvSpPr>
          <p:nvPr/>
        </p:nvSpPr>
        <p:spPr bwMode="auto">
          <a:xfrm>
            <a:off x="2109658" y="4725144"/>
            <a:ext cx="661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en-US" altLang="ko-KR" sz="2400" i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ko-KR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ko-KR" sz="2400" baseline="30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88"/>
          <p:cNvSpPr txBox="1">
            <a:spLocks noChangeArrowheads="1"/>
          </p:cNvSpPr>
          <p:nvPr/>
        </p:nvSpPr>
        <p:spPr bwMode="auto">
          <a:xfrm>
            <a:off x="642808" y="4725144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ko-KR" altLang="en-US" sz="2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평형상수</a:t>
            </a:r>
          </a:p>
        </p:txBody>
      </p:sp>
      <p:sp>
        <p:nvSpPr>
          <p:cNvPr id="14" name="Text Box 84"/>
          <p:cNvSpPr txBox="1">
            <a:spLocks noChangeArrowheads="1"/>
          </p:cNvSpPr>
          <p:nvPr/>
        </p:nvSpPr>
        <p:spPr bwMode="auto">
          <a:xfrm>
            <a:off x="1187624" y="5678264"/>
            <a:ext cx="687880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ko-KR" altLang="en-US" sz="2000" b="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녹지 않고 남아있는 고체 수산화칼슘의 화학포텐셜이 일정</a:t>
            </a:r>
          </a:p>
        </p:txBody>
      </p:sp>
    </p:spTree>
    <p:extLst>
      <p:ext uri="{BB962C8B-B14F-4D97-AF65-F5344CB8AC3E}">
        <p14:creationId xmlns:p14="http://schemas.microsoft.com/office/powerpoint/2010/main" val="2106740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7544" y="2204864"/>
            <a:ext cx="1651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용해도와 </a:t>
            </a:r>
            <a:r>
              <a:rPr kumimoji="0" lang="en-US" altLang="ko-KR" sz="2000" i="1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K</a:t>
            </a:r>
            <a:r>
              <a:rPr kumimoji="0" lang="en-US" altLang="ko-KR" sz="2000" baseline="-25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sp</a:t>
            </a:r>
            <a:endParaRPr kumimoji="0" lang="en-US" altLang="ko-KR" sz="2000" baseline="-25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980" y="2204864"/>
            <a:ext cx="4499992" cy="329079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79512" y="2888306"/>
            <a:ext cx="5580050" cy="177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물질의 </a:t>
            </a:r>
            <a:r>
              <a:rPr lang="ko-KR" altLang="en-US" sz="14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용해도</a:t>
            </a:r>
            <a:endParaRPr lang="en-US" altLang="ko-KR" sz="14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포화 용액을 생성할 때 녹은 양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.(unit: g/L)</a:t>
            </a:r>
          </a:p>
          <a:p>
            <a:pPr>
              <a:lnSpc>
                <a:spcPct val="150000"/>
              </a:lnSpc>
            </a:pPr>
            <a:endParaRPr lang="en-US" altLang="ko-KR" sz="5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몰용해도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(molar solubility</a:t>
            </a:r>
            <a:r>
              <a:rPr lang="en-US" altLang="ko-KR" sz="14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용질의 포화 용액 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 L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만들 때 필요한 용질의 몰수</a:t>
            </a:r>
            <a:endParaRPr lang="en-US" altLang="ko-KR" sz="1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9512" y="5775225"/>
            <a:ext cx="7200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i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600" baseline="-25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sp</a:t>
            </a:r>
            <a:r>
              <a:rPr lang="en-US" altLang="ko-KR" sz="160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주어진 용질에 대한 특정 온도에서 일정한 값</a:t>
            </a:r>
          </a:p>
        </p:txBody>
      </p:sp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6601" y="2720805"/>
            <a:ext cx="4081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이온 결합 화합물의 용해도에 미치는 영향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35854" y="3058176"/>
            <a:ext cx="5984803" cy="1148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공통 이온이 있을 때</a:t>
            </a:r>
            <a:endParaRPr lang="en-US" altLang="ko-KR" sz="1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pH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변할 때</a:t>
            </a:r>
            <a:endParaRPr lang="en-US" altLang="ko-KR" sz="1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착화제가 존재할 때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551" y="4293096"/>
            <a:ext cx="5001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용액에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존재하면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평형 농도가 왼쪽으로 이동하므로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CaF</a:t>
            </a:r>
            <a:r>
              <a:rPr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용해도가 감소한다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F60CCD9-412C-4BA4-83BA-C7C3C91A6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432" y="4943421"/>
            <a:ext cx="3256131" cy="134327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BF3008D-8B34-4208-9F0D-03E7490A8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9229" y="2174725"/>
            <a:ext cx="2370956" cy="4079753"/>
          </a:xfrm>
          <a:prstGeom prst="rect">
            <a:avLst/>
          </a:prstGeom>
          <a:ln w="19050">
            <a:solidFill>
              <a:srgbClr val="0067B4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FF586A9-8058-4F6B-8987-6DF0A6715422}"/>
              </a:ext>
            </a:extLst>
          </p:cNvPr>
          <p:cNvSpPr txBox="1"/>
          <p:nvPr/>
        </p:nvSpPr>
        <p:spPr>
          <a:xfrm>
            <a:off x="179512" y="6418634"/>
            <a:ext cx="66671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공통 이온을 내놓는 두 번째 용질이 존재한다면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난용성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염의 용해도는 감소한다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7544" y="2204864"/>
            <a:ext cx="3275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용해도에 영향을 주는 인자</a:t>
            </a:r>
          </a:p>
        </p:txBody>
      </p:sp>
      <p:sp>
        <p:nvSpPr>
          <p:cNvPr id="15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70D61-CED2-C77F-E8FA-BE0822D8B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0B2501-8E19-CA29-616D-8E1FB414A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1E6472-B14F-2DCC-6897-9183D728AA47}"/>
              </a:ext>
            </a:extLst>
          </p:cNvPr>
          <p:cNvSpPr txBox="1"/>
          <p:nvPr/>
        </p:nvSpPr>
        <p:spPr>
          <a:xfrm>
            <a:off x="467544" y="2060848"/>
            <a:ext cx="470513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 평형 </a:t>
            </a:r>
            <a:r>
              <a:rPr kumimoji="0" lang="en-US" altLang="ko-KR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(chemical equilibrium) 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 </a:t>
            </a:r>
            <a:r>
              <a:rPr kumimoji="0" lang="en-US" altLang="ko-KR" b="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ko-KR" altLang="en-US" b="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정반응과</a:t>
            </a:r>
            <a:r>
              <a:rPr kumimoji="0" lang="ko-KR" altLang="en-US" b="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b="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역반응이</a:t>
            </a:r>
            <a:r>
              <a:rPr kumimoji="0" lang="ko-KR" altLang="en-US" b="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같은 속도로 진행되는 상태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endParaRPr kumimoji="0" lang="ko-KR" altLang="en-US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841F80D-9654-84F1-A4E1-870EFC45033A}"/>
              </a:ext>
            </a:extLst>
          </p:cNvPr>
          <p:cNvSpPr/>
          <p:nvPr/>
        </p:nvSpPr>
        <p:spPr>
          <a:xfrm>
            <a:off x="396106" y="2103968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1E6472-B14F-2DCC-6897-9183D728AA47}"/>
              </a:ext>
            </a:extLst>
          </p:cNvPr>
          <p:cNvSpPr txBox="1"/>
          <p:nvPr/>
        </p:nvSpPr>
        <p:spPr>
          <a:xfrm>
            <a:off x="467544" y="2798764"/>
            <a:ext cx="6862776" cy="152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평형 상태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(equilibrium state) 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2000" b="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0" lang="en-US" altLang="ko-KR" sz="2000" b="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닫힌 계에서 가역 반응일 때 나타나는 결과</a:t>
            </a:r>
            <a:endParaRPr lang="en-US" altLang="ko-KR" b="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Aft>
                <a:spcPts val="600"/>
              </a:spcAft>
            </a:pPr>
            <a:r>
              <a:rPr lang="en-US" altLang="ko-KR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동적 평형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정반응과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역반응의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속도가 같아 겉보기 양은 변화 없음</a:t>
            </a:r>
            <a:endParaRPr lang="en-US" altLang="ko-KR" b="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Aft>
                <a:spcPts val="600"/>
              </a:spcAft>
            </a:pPr>
            <a:r>
              <a:rPr lang="en-US" altLang="ko-KR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특정 온도에서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평형 상태일 때 각 물질의 농도는 일정하게 유지된다</a:t>
            </a: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5841F80D-9654-84F1-A4E1-870EFC45033A}"/>
              </a:ext>
            </a:extLst>
          </p:cNvPr>
          <p:cNvSpPr/>
          <p:nvPr/>
        </p:nvSpPr>
        <p:spPr>
          <a:xfrm>
            <a:off x="396106" y="28418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E70A3A2-1647-4CDE-9D60-69D876F25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691" y="4437112"/>
            <a:ext cx="5564613" cy="241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83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5234" y="2491001"/>
            <a:ext cx="2038336" cy="294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4714332"/>
            <a:ext cx="2000264" cy="559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03378" y="4642895"/>
            <a:ext cx="2016499" cy="642942"/>
          </a:xfrm>
          <a:prstGeom prst="rect">
            <a:avLst/>
          </a:prstGeom>
          <a:noFill/>
          <a:ln w="25400">
            <a:solidFill>
              <a:srgbClr val="FF4B65"/>
            </a:solidFill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379434" y="5647403"/>
            <a:ext cx="6572296" cy="783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주어진 온도에서 평형 상태일 때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농도항과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속도 상수의 비율은 특정한 값이 된다 </a:t>
            </a: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3133943"/>
            <a:ext cx="4087802" cy="66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654708" y="4067179"/>
            <a:ext cx="8021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평형 상태일 때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정반응에서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NO</a:t>
            </a:r>
            <a:r>
              <a: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생성 속도와 역반응에서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생성 속도가 같다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98449" y="5285836"/>
            <a:ext cx="1016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4B65"/>
                </a:solidFill>
              </a:rPr>
              <a:t>= </a:t>
            </a:r>
            <a:r>
              <a:rPr lang="ko-KR" altLang="en-US" sz="1200" b="1" dirty="0">
                <a:solidFill>
                  <a:srgbClr val="FF4B65"/>
                </a:solidFill>
              </a:rPr>
              <a:t>평형 상수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57686" y="4857208"/>
            <a:ext cx="235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,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2228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Le 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Châtelier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71600" y="2810179"/>
            <a:ext cx="7248298" cy="783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어떤 평형에 있는 계가 온도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압력 또는 어느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성분의 농도 변화에 의해 교란을 받으면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그 계는 그 교란 효과를 해소하는 방향으로 평형의 위치를 이동시킨다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99594" y="3933056"/>
            <a:ext cx="6792310" cy="2548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평형이 방해 받는 세가지 경우 </a:t>
            </a:r>
            <a:endParaRPr lang="en-US" altLang="ko-KR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 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생성물을 가하거나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제거할 때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② 부피 변화를 통한 압력 변화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 온도의 변화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대해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평형계의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변화를 예측하기 위해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 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Châtelier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원리를 사용한다</a:t>
            </a:r>
            <a:r>
              <a:rPr lang="en-US" altLang="ko-KR" sz="1400" dirty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7049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40" y="1916832"/>
            <a:ext cx="7152352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76" y="2348880"/>
            <a:ext cx="598011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3D7A99"/>
                  </a:outerShdw>
                </a:effectLst>
              </a14:hiddenEffects>
            </a:ext>
          </a:extLst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257101" y="3279153"/>
            <a:ext cx="306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K = </a:t>
            </a:r>
            <a:r>
              <a:rPr lang="en-US" altLang="ko-KR" sz="24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en-US" altLang="ko-KR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sp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= [Ca</a:t>
            </a:r>
            <a:r>
              <a:rPr lang="en-US" altLang="ko-KR" sz="24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][OH</a:t>
            </a:r>
            <a:r>
              <a:rPr lang="en-US" altLang="ko-KR" sz="2400" baseline="52000" dirty="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ko-K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]</a:t>
            </a:r>
            <a:r>
              <a:rPr lang="en-US" altLang="ko-KR" sz="24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62917" y="4149080"/>
            <a:ext cx="27558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ko-KR" altLang="en-US" sz="2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르샤틀리에의 원리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331640" y="4764841"/>
            <a:ext cx="2523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NaOH</a:t>
            </a:r>
            <a:r>
              <a:rPr lang="ko-KR" altLang="en-US" sz="24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24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가하면</a:t>
            </a:r>
            <a:r>
              <a:rPr lang="en-US" altLang="ko-KR" sz="24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ko-KR" sz="2400" b="0" baseline="30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2843808" y="5324929"/>
            <a:ext cx="3422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dirty="0" err="1">
                <a:solidFill>
                  <a:schemeClr val="tx1"/>
                </a:solidFill>
                <a:latin typeface="Arial" panose="020B0604020202020204" pitchFamily="34" charset="0"/>
              </a:rPr>
              <a:t>NaOH</a:t>
            </a:r>
            <a:r>
              <a:rPr lang="en-US" altLang="ko-KR" sz="2400" dirty="0">
                <a:solidFill>
                  <a:schemeClr val="tx1"/>
                </a:solidFill>
                <a:latin typeface="Arial" panose="020B0604020202020204" pitchFamily="34" charset="0"/>
              </a:rPr>
              <a:t>            Na</a:t>
            </a:r>
            <a:r>
              <a:rPr lang="en-US" altLang="ko-KR" sz="2400" baseline="30000" dirty="0">
                <a:solidFill>
                  <a:schemeClr val="tx1"/>
                </a:solidFill>
                <a:latin typeface="Arial" panose="020B0604020202020204" pitchFamily="34" charset="0"/>
              </a:rPr>
              <a:t>+</a:t>
            </a:r>
            <a:r>
              <a:rPr lang="en-US" altLang="ko-KR" sz="2400" dirty="0">
                <a:solidFill>
                  <a:schemeClr val="tx1"/>
                </a:solidFill>
                <a:latin typeface="Arial" panose="020B0604020202020204" pitchFamily="34" charset="0"/>
              </a:rPr>
              <a:t> + OH</a:t>
            </a:r>
            <a:r>
              <a:rPr lang="en-US" altLang="ko-KR" sz="2400" baseline="50000" dirty="0">
                <a:solidFill>
                  <a:schemeClr val="tx1"/>
                </a:solidFill>
                <a:latin typeface="Arial" panose="020B0604020202020204" pitchFamily="34" charset="0"/>
              </a:rPr>
              <a:t>-</a:t>
            </a:r>
            <a:endParaRPr lang="en-US" altLang="ko-KR" sz="2400" baseline="30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Line 13"/>
          <p:cNvSpPr>
            <a:spLocks noChangeShapeType="1"/>
          </p:cNvSpPr>
          <p:nvPr/>
        </p:nvSpPr>
        <p:spPr bwMode="auto">
          <a:xfrm>
            <a:off x="3923308" y="5504317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 flipH="1" flipV="1">
            <a:off x="3923308" y="5575754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1898798" y="5910328"/>
            <a:ext cx="52774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2400" b="0" baseline="50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생성되므로  반응은  왼쪽으로</a:t>
            </a:r>
            <a:endParaRPr lang="ko-KR" altLang="en-US" sz="2400" b="0" baseline="30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3208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4509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공통 이온 효과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(common ion effect)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71600" y="2810179"/>
            <a:ext cx="7248298" cy="783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평형에 놓여 있는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반응계에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외부로부터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반응계에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존재하는 공통 이온을 주입하였을 때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반응계가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새로운 평형에 도달하는 현상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3568" y="5001376"/>
            <a:ext cx="4176464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아세트산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소듐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가용성 이온 결합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화합물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                   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강전해질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712248" y="5001376"/>
            <a:ext cx="4104456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아세트산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평형 상태에서 일부분만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이온화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              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약전해질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4929368"/>
            <a:ext cx="388843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607496" y="4929368"/>
            <a:ext cx="3924944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47" y="5733256"/>
            <a:ext cx="3639838" cy="26499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706" y="5733256"/>
            <a:ext cx="3630524" cy="28119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15804" y="3919161"/>
            <a:ext cx="7992888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아세트산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(acetic acid, CH</a:t>
            </a:r>
            <a:r>
              <a:rPr lang="en-US" altLang="ko-KR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COOH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약산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아세트산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소듐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(sodium acetate, CH</a:t>
            </a:r>
            <a:r>
              <a:rPr lang="en-US" altLang="ko-KR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COONa)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산의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용해성염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1294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1903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공통 이온 효과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3568" y="281017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 안에 아세트산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소듐과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아세트산이 있을 때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CH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COONa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으로부터 나온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COO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－을 첨가하면 이 평형은 왼쪽으로 이동하므로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＋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평형 농도는 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감소</a:t>
            </a:r>
            <a:endParaRPr lang="ko-KR" altLang="en-US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77072"/>
            <a:ext cx="5364405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92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1903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공통 이온 효과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71600" y="2810179"/>
            <a:ext cx="7248298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약염기의 경우도 공통 이온을 첨가하면 이온화가 감소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3568" y="3573016"/>
            <a:ext cx="3871573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염화암모늄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Cl) :  </a:t>
            </a: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강전해질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완전 이온화  </a:t>
            </a: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726252" y="4135235"/>
            <a:ext cx="2986715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Cl 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→ 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+ </a:t>
            </a:r>
            <a:r>
              <a:rPr kumimoji="0" lang="en-US" altLang="ko-KR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kumimoji="0"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16016" y="3573016"/>
            <a:ext cx="3526928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암모니아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:  </a:t>
            </a: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약전해질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부분 이온화  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4609176" y="4149080"/>
            <a:ext cx="3908442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+ 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O(</a:t>
            </a:r>
            <a:r>
              <a:rPr kumimoji="0" lang="en-US" altLang="ko-KR" sz="14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 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      NH</a:t>
            </a:r>
            <a:r>
              <a:rPr kumimoji="0" lang="en-US" altLang="ko-KR" sz="140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+ OH</a:t>
            </a:r>
            <a:r>
              <a:rPr kumimoji="0" lang="en-US" altLang="ko-KR" sz="14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sz="1400" i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1560" y="3645024"/>
            <a:ext cx="3888432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607496" y="3645024"/>
            <a:ext cx="3910122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175D3786-2669-4384-904B-78B87F4C9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5920" y="4293115"/>
            <a:ext cx="380064" cy="17701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20" y="4762467"/>
            <a:ext cx="4878258" cy="200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19928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공통 이온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효과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20154" y="4869160"/>
            <a:ext cx="6895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수산화칼슘의 포화 용액에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더 넣어 주면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평형이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왼쪽으로 이동하면서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농도가 감소하고 </a:t>
            </a:r>
            <a:r>
              <a:rPr lang="en-US" altLang="ko-KR" sz="1800" b="0" i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800" b="0" baseline="-25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sp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일정한 값을 유지</a:t>
            </a:r>
          </a:p>
        </p:txBody>
      </p: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643" y="3442748"/>
            <a:ext cx="5980112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3D7A99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8318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432521" y="2708920"/>
            <a:ext cx="3456384" cy="3787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감압장치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감압여과지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거름종이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핀셋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6060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5346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570631" y="2708920"/>
            <a:ext cx="3456384" cy="297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Ca(OH)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0.025M 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0.05M 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0.10M 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0.10M 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HCl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표준용액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페놀프탈레인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지시약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증류수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389" y="4149080"/>
            <a:ext cx="3759723" cy="14964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6" y="2385588"/>
            <a:ext cx="2095792" cy="161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636912"/>
            <a:ext cx="8387952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깨끗한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100㎖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비커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개에 각각 증류수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0.025 M, 0.05 M, 0.10 M 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NaOH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50㎖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눈금실린더로 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50㎖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씩 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넣음</a:t>
            </a:r>
            <a:endParaRPr lang="en-US" altLang="ko-KR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endParaRPr lang="ko-KR" altLang="en-US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비커에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시약수저로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반 정도의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수산화칼슘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고체를 넣고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분간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유리막대로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잘 저어서 평형에 도달하도록 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</a:t>
            </a:r>
            <a:endParaRPr lang="en-US" altLang="ko-KR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endParaRPr lang="en-US" altLang="ko-KR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각 비커의 용액을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감압장치를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이용해서 거르고  거른 액을 빈 비커에 옮기고 용액의 온도를 기록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 때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묽혀지지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않도록 증류수를 사용하지 않음</a:t>
            </a:r>
            <a:r>
              <a:rPr lang="en-US" altLang="ko-KR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거른 액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25㎖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눈금실린더로 취해서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100㎖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 담고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지시약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 ~ 3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방울을 가한 다음에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0.10 M </a:t>
            </a:r>
            <a:r>
              <a:rPr lang="en-US" altLang="ko-KR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용액으로 적정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붉은색→무색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>
              <a:spcBef>
                <a:spcPts val="600"/>
              </a:spcBef>
            </a:pPr>
            <a:r>
              <a:rPr lang="en-US" altLang="ko-KR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⇒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사용순서는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증류수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0.025 M, 0.05 M, 0.10 M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순으로 </a:t>
            </a:r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농도가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낮은 순서대로 사용하며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사용할 때 마다 씻지 않음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7544" y="2204864"/>
            <a:ext cx="2416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용해도곱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상수 결정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728932-384B-F3AF-7338-9E84EFBBFB6C}"/>
              </a:ext>
            </a:extLst>
          </p:cNvPr>
          <p:cNvSpPr txBox="1"/>
          <p:nvPr/>
        </p:nvSpPr>
        <p:spPr>
          <a:xfrm>
            <a:off x="467544" y="2204864"/>
            <a:ext cx="2416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용해도곱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상수 결정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DE05C9D6-E1E8-B533-5D36-B45D39F69A9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779400"/>
            <a:ext cx="4039164" cy="153373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140" y="2779400"/>
            <a:ext cx="4058216" cy="154326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76" y="4703399"/>
            <a:ext cx="4296375" cy="156231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296" y="4698635"/>
            <a:ext cx="2905530" cy="159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74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A0D148-6B10-AF55-6121-FA1195F11F33}"/>
              </a:ext>
            </a:extLst>
          </p:cNvPr>
          <p:cNvSpPr txBox="1"/>
          <p:nvPr/>
        </p:nvSpPr>
        <p:spPr>
          <a:xfrm>
            <a:off x="467544" y="2204864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결과 및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계산과정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EA04E74-D1BD-D030-F425-7D7DBEA1A4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16024" y="2780928"/>
            <a:ext cx="7772400" cy="352839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buFontTx/>
              <a:buNone/>
            </a:pP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용액속의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OH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 marL="514350" indent="-514350" algn="l">
              <a:buFontTx/>
              <a:buNone/>
            </a:pP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= 0.10M </a:t>
            </a:r>
            <a:r>
              <a:rPr lang="en-US" altLang="ko-KR" sz="20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*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적정한 부피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(ml) /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용액의 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부피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(25.0 ml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514350" indent="-514350" algn="l">
              <a:buFontTx/>
              <a:buNone/>
            </a:pP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초기의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[OH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 marL="514350" indent="-514350" algn="l">
              <a:buFontTx/>
              <a:buNone/>
            </a:pPr>
            <a:r>
              <a:rPr lang="en-US" altLang="ko-KR" sz="2000" b="0" baseline="4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처음 </a:t>
            </a:r>
            <a:r>
              <a:rPr lang="en-US" altLang="ko-KR" sz="20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NaOH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농도</a:t>
            </a:r>
            <a:endParaRPr lang="en-US" altLang="ko-KR" sz="20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14350" indent="-514350" algn="l">
              <a:buFontTx/>
              <a:buNone/>
            </a:pP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3.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녹아서 생긴 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[OH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 marL="514350" indent="-514350" algn="l">
              <a:buFontTx/>
              <a:buNone/>
            </a:pP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=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</a:t>
            </a:r>
          </a:p>
          <a:p>
            <a:pPr marL="514350" indent="-514350" algn="l"/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[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Ca(OH)</a:t>
            </a:r>
            <a:r>
              <a:rPr lang="en-US" altLang="ko-KR" sz="20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녹아서 생긴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[OH</a:t>
            </a:r>
            <a:r>
              <a:rPr lang="en-US" altLang="ko-KR" sz="20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/ 2</a:t>
            </a:r>
          </a:p>
          <a:p>
            <a:pPr marL="514350" indent="-514350" algn="l"/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= Ca(OH)</a:t>
            </a:r>
            <a:r>
              <a:rPr lang="en-US" altLang="ko-KR" sz="20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용해도</a:t>
            </a:r>
            <a:endParaRPr lang="en-US" altLang="ko-KR" sz="20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 algn="l"/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en-US" altLang="ko-KR" sz="2000" b="0" i="1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2000" b="0" baseline="-250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sp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[Ca</a:t>
            </a:r>
            <a:r>
              <a:rPr lang="en-US" altLang="ko-KR" sz="20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][</a:t>
            </a: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용액속의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20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en-US" altLang="ko-KR" sz="2000" b="0" baseline="30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2000" b="0" baseline="30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 algn="l"/>
            <a:endParaRPr lang="en-US" altLang="ko-KR" sz="20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 algn="l"/>
            <a:endParaRPr lang="ko-KR" altLang="en-US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 algn="l"/>
            <a:endParaRPr lang="en-US" altLang="ko-KR" sz="20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64096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눈금실린더를 사용할 시 농도가 옅은 순부터 사용한다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.(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사용 시 씻지 않도록 주의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Ca(OH)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넣고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분 이상 충분히 저어준다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거를 때 농도에 따라 정해진 감압장치에서 거른다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거르고 난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비커의 침전을 헹구어 넣지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거른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비커는 바로 씻거나 물에 담가둔다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Ca(OH)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침전은 잘 씻기지 않음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적정하기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전 반드시 온도를 측정한다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22842</TotalTime>
  <Words>969</Words>
  <Application>Microsoft Office PowerPoint</Application>
  <PresentationFormat>화면 슬라이드 쇼(4:3)</PresentationFormat>
  <Paragraphs>143</Paragraphs>
  <Slides>20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2" baseType="lpstr">
      <vt:lpstr>Malgun Gothic Semilight</vt:lpstr>
      <vt:lpstr>굴림</vt:lpstr>
      <vt:lpstr>나눔고딕</vt:lpstr>
      <vt:lpstr>나눔고딕 Bold</vt:lpstr>
      <vt:lpstr>Malgun Gothic</vt:lpstr>
      <vt:lpstr>Malgun Gothic</vt:lpstr>
      <vt:lpstr>함초롬바탕</vt:lpstr>
      <vt:lpstr>Arial</vt:lpstr>
      <vt:lpstr>Calibri</vt:lpstr>
      <vt:lpstr>Times New Roman</vt:lpstr>
      <vt:lpstr>Wingdings</vt:lpstr>
      <vt:lpstr>기본 디자인</vt:lpstr>
      <vt:lpstr>용해도곱 상수 결정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울산대학교</cp:lastModifiedBy>
  <cp:revision>453</cp:revision>
  <cp:lastPrinted>2022-04-02T12:44:57Z</cp:lastPrinted>
  <dcterms:created xsi:type="dcterms:W3CDTF">2005-03-05T08:19:28Z</dcterms:created>
  <dcterms:modified xsi:type="dcterms:W3CDTF">2025-08-22T14:50:43Z</dcterms:modified>
</cp:coreProperties>
</file>