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7" r:id="rId2"/>
    <p:sldId id="351" r:id="rId3"/>
    <p:sldId id="352" r:id="rId4"/>
    <p:sldId id="392" r:id="rId5"/>
    <p:sldId id="383" r:id="rId6"/>
    <p:sldId id="376" r:id="rId7"/>
    <p:sldId id="394" r:id="rId8"/>
    <p:sldId id="377" r:id="rId9"/>
    <p:sldId id="353" r:id="rId10"/>
    <p:sldId id="373" r:id="rId11"/>
    <p:sldId id="397" r:id="rId12"/>
    <p:sldId id="395" r:id="rId13"/>
    <p:sldId id="396" r:id="rId14"/>
    <p:sldId id="362" r:id="rId15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055"/>
    <a:srgbClr val="3333FF"/>
    <a:srgbClr val="CCCCFF"/>
    <a:srgbClr val="008000"/>
    <a:srgbClr val="660066"/>
    <a:srgbClr val="FFFF99"/>
    <a:srgbClr val="FF0000"/>
    <a:srgbClr val="FFFF00"/>
    <a:srgbClr val="000066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/>
    <p:restoredTop sz="94635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8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444118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312337" cy="724365"/>
            <a:chOff x="2483896" y="4856163"/>
            <a:chExt cx="3389301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292692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/>
              </a:r>
              <a:b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b="1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707886"/>
          </a:xfrm>
        </p:spPr>
        <p:txBody>
          <a:bodyPr/>
          <a:lstStyle/>
          <a:p>
            <a:pPr latinLnBrk="0"/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음이온 정성분석</a:t>
            </a:r>
            <a:endParaRPr lang="ko-KR" altLang="en-US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4173B7-E53B-CDB0-D5DB-E861A99DA9C4}"/>
              </a:ext>
            </a:extLst>
          </p:cNvPr>
          <p:cNvSpPr txBox="1"/>
          <p:nvPr/>
        </p:nvSpPr>
        <p:spPr>
          <a:xfrm>
            <a:off x="323528" y="2166090"/>
            <a:ext cx="8036396" cy="975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smtClean="0">
                <a:latin typeface="맑은 고딕" pitchFamily="50" charset="-127"/>
                <a:ea typeface="맑은 고딕" pitchFamily="50" charset="-127"/>
              </a:rPr>
              <a:t>점적분석으로 용액 중에 녹아 있는 음이온을 확인한다</a:t>
            </a:r>
            <a:r>
              <a:rPr lang="en-US" altLang="ko-KR" sz="2000" b="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핵심개념</a:t>
            </a:r>
            <a:r>
              <a:rPr lang="ko-KR" altLang="en-US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 </a:t>
            </a:r>
            <a:r>
              <a:rPr lang="ko-KR" altLang="en-US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정성분석</a:t>
            </a:r>
            <a:r>
              <a:rPr lang="en-US" altLang="ko-KR" sz="20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점적분석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315944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소량의 시료 용액에 적당한 시약을 떨어뜨려서 시료에 포함된 이온과 독특한 반응을 일으키게 함으로써 시료에 포함된 이온을 확인하는 방법이다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  <a:endParaRPr kumimoji="0"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점적분석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Picture 10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441" y="3640816"/>
            <a:ext cx="592759" cy="2864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8186" y="4778435"/>
            <a:ext cx="427201" cy="1696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567" y="4773079"/>
            <a:ext cx="372507" cy="1624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1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991" y="3640816"/>
            <a:ext cx="592759" cy="2864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utoShape 1102"/>
          <p:cNvSpPr>
            <a:spLocks noChangeArrowheads="1"/>
          </p:cNvSpPr>
          <p:nvPr/>
        </p:nvSpPr>
        <p:spPr bwMode="auto">
          <a:xfrm>
            <a:off x="6196964" y="5217354"/>
            <a:ext cx="318136" cy="805621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2" name="AutoShape 1103"/>
          <p:cNvSpPr>
            <a:spLocks noChangeArrowheads="1"/>
          </p:cNvSpPr>
          <p:nvPr/>
        </p:nvSpPr>
        <p:spPr bwMode="auto">
          <a:xfrm>
            <a:off x="2812414" y="5217354"/>
            <a:ext cx="318136" cy="805621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603976" cy="29007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시료에 여러 가지 성분이 포함되어 있는 경우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</a:t>
            </a:r>
            <a:b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</a:b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한 성분이 다른 성분의 검출을 방해할 수 있기 때문에 필요하다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</a:p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endParaRPr lang="en-US" altLang="ko-KR" sz="1800" b="0" dirty="0" smtClean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marL="285750" indent="-285750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Tx/>
              <a:buChar char="-"/>
              <a:defRPr/>
            </a:pP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성분을 서로 분리</a:t>
            </a:r>
            <a:endParaRPr lang="en-US" altLang="ko-KR" sz="1800" b="0" dirty="0" smtClean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marL="285750" indent="-285750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Tx/>
              <a:buChar char="-"/>
              <a:defRPr/>
            </a:pP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용액의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pH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를 변화</a:t>
            </a:r>
            <a:endParaRPr lang="en-US" altLang="ko-KR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marL="285750" indent="-285750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Tx/>
              <a:buChar char="-"/>
              <a:defRPr/>
            </a:pPr>
            <a:r>
              <a:rPr lang="ko-KR" altLang="en-US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가리움제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(masking agent)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사용</a:t>
            </a:r>
          </a:p>
          <a:p>
            <a:pPr marL="285750" indent="-285750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Tx/>
              <a:buChar char="-"/>
              <a:defRPr/>
            </a:pPr>
            <a:endParaRPr lang="en-US" altLang="ko-KR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전처리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106740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E5627-FF11-AD61-1AD1-F9AF181A4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BAB2FB-BE21-C010-A717-53E2E7416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DEA165-21E2-9CE2-51ED-42A267C00698}"/>
              </a:ext>
            </a:extLst>
          </p:cNvPr>
          <p:cNvSpPr txBox="1"/>
          <p:nvPr/>
        </p:nvSpPr>
        <p:spPr>
          <a:xfrm>
            <a:off x="468114" y="2140893"/>
            <a:ext cx="2403222" cy="4944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09600" indent="-609600" algn="ctr" eaLnBrk="1" hangingPunct="1">
              <a:lnSpc>
                <a:spcPct val="150000"/>
              </a:lnSpc>
              <a:buClr>
                <a:srgbClr val="6600CC"/>
              </a:buClr>
              <a:buFontTx/>
              <a:buNone/>
            </a:pPr>
            <a:r>
              <a:rPr lang="en-US" altLang="ko-KR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황산 이온</a:t>
            </a:r>
            <a:r>
              <a:rPr lang="en-US" altLang="ko-KR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(SO</a:t>
            </a:r>
            <a:r>
              <a:rPr lang="en-US" altLang="ko-KR" sz="2000" baseline="-25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2000" baseline="30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200" dirty="0">
              <a:solidFill>
                <a:srgbClr val="0000C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64DD794-BF91-3EBC-A010-1C8E185B5B5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9D06A9-0445-7F4B-224D-C2E68F5247F6}"/>
              </a:ext>
            </a:extLst>
          </p:cNvPr>
          <p:cNvSpPr txBox="1"/>
          <p:nvPr/>
        </p:nvSpPr>
        <p:spPr>
          <a:xfrm>
            <a:off x="818483" y="2635387"/>
            <a:ext cx="8315944" cy="2391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09600" indent="-609600" eaLnBrk="1" hangingPunct="1">
              <a:lnSpc>
                <a:spcPct val="150000"/>
              </a:lnSpc>
              <a:buClr>
                <a:srgbClr val="6600CC"/>
              </a:buClr>
              <a:buFontTx/>
              <a:buNone/>
            </a:pP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Ba</a:t>
            </a:r>
            <a:r>
              <a:rPr lang="en-US" altLang="ko-KR" sz="1800" baseline="30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dirty="0" err="1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SO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aseline="30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dirty="0" err="1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1800" baseline="30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BaSO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</a:t>
            </a:r>
            <a:r>
              <a:rPr lang="en-US" altLang="ko-KR" sz="1800" dirty="0" smtClean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609600" indent="-609600" eaLnBrk="1" hangingPunct="1">
              <a:lnSpc>
                <a:spcPct val="150000"/>
              </a:lnSpc>
              <a:buClr>
                <a:srgbClr val="6600CC"/>
              </a:buClr>
              <a:buFontTx/>
              <a:buNone/>
            </a:pPr>
            <a:endParaRPr lang="en-US" altLang="ko-KR" sz="1800" dirty="0" smtClean="0">
              <a:solidFill>
                <a:srgbClr val="00B05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09600" indent="-609600">
              <a:lnSpc>
                <a:spcPct val="150000"/>
              </a:lnSpc>
              <a:buClr>
                <a:srgbClr val="6600CC"/>
              </a:buClr>
            </a:pP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Ba</a:t>
            </a:r>
            <a:r>
              <a:rPr lang="en-US" altLang="ko-KR" sz="180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이온은 다른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18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SO</a:t>
            </a:r>
            <a:r>
              <a:rPr lang="en-US" altLang="ko-KR" sz="18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PO</a:t>
            </a:r>
            <a:r>
              <a:rPr lang="en-US" altLang="ko-KR" sz="18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3-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등의 음이온들과 </a:t>
            </a: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침전을 형성하지만</a:t>
            </a:r>
            <a:endParaRPr lang="en-US" altLang="ko-KR" sz="18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09600" indent="-609600">
              <a:lnSpc>
                <a:spcPct val="150000"/>
              </a:lnSpc>
              <a:buClr>
                <a:srgbClr val="6600CC"/>
              </a:buClr>
            </a:pP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산성상태에서는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침전이 녹기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때문에 </a:t>
            </a:r>
            <a:endParaRPr lang="en-US" altLang="ko-KR" sz="180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09600" indent="-609600">
              <a:lnSpc>
                <a:spcPct val="150000"/>
              </a:lnSpc>
              <a:buClr>
                <a:srgbClr val="6600CC"/>
              </a:buClr>
            </a:pP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산성상태에서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황산 이온의 존재를 확인할 수 </a:t>
            </a: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있음</a:t>
            </a:r>
            <a:endParaRPr lang="ko-KR" altLang="en-US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35611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4E00A-B98F-636D-DC2A-13E03DD44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C256D5-18C4-A56E-D4B9-275DA659B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AF08B8-7E95-66CE-1B1F-FD7EC0262324}"/>
              </a:ext>
            </a:extLst>
          </p:cNvPr>
          <p:cNvSpPr txBox="1"/>
          <p:nvPr/>
        </p:nvSpPr>
        <p:spPr>
          <a:xfrm>
            <a:off x="468114" y="2140893"/>
            <a:ext cx="2417457" cy="4944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ko-KR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탄산 이온</a:t>
            </a:r>
            <a:r>
              <a:rPr lang="en-US" altLang="ko-KR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(CO</a:t>
            </a:r>
            <a:r>
              <a:rPr lang="en-US" altLang="ko-KR" sz="2000" baseline="-25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2000" baseline="30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48F3E9B2-C5E7-F90C-43C3-59AA06E8F75F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3881A6-30AE-AA8A-A802-B6B7A3B9981B}"/>
              </a:ext>
            </a:extLst>
          </p:cNvPr>
          <p:cNvSpPr txBox="1"/>
          <p:nvPr/>
        </p:nvSpPr>
        <p:spPr>
          <a:xfrm>
            <a:off x="828056" y="2635387"/>
            <a:ext cx="8315944" cy="36132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aseline="30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dirty="0" err="1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+ 2HCl(</a:t>
            </a:r>
            <a:r>
              <a:rPr lang="en-US" altLang="ko-KR" sz="1800" dirty="0" err="1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→ H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(l) + 2Cl</a:t>
            </a:r>
            <a:r>
              <a:rPr lang="en-US" altLang="ko-KR" sz="1800" baseline="30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dirty="0" err="1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(l) → H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O(l) + CO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(g</a:t>
            </a:r>
            <a:r>
              <a:rPr lang="en-US" altLang="ko-KR" sz="1800" dirty="0" smtClean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endParaRPr lang="en-US" altLang="ko-KR" sz="1800" b="0" dirty="0">
              <a:solidFill>
                <a:srgbClr val="00B05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 eaLnBrk="1" hangingPunct="1">
              <a:lnSpc>
                <a:spcPct val="150000"/>
              </a:lnSpc>
            </a:pP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탄산 이온은 휘발성이 있는 산의 음이온이기 </a:t>
            </a: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때문에</a:t>
            </a:r>
            <a:endParaRPr lang="en-US" altLang="ko-KR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산을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넣어주면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탄산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(H</a:t>
            </a:r>
            <a:r>
              <a:rPr lang="en-US" altLang="ko-KR" sz="18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18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</a:t>
            </a: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됨</a:t>
            </a:r>
            <a:endParaRPr lang="en-US" altLang="ko-KR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탄산은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기체인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이산화탄소로 바뀌기 때문에 쉽게 </a:t>
            </a: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확인이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가능함</a:t>
            </a:r>
            <a:endParaRPr lang="en-US" altLang="ko-KR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endParaRPr lang="en-US" altLang="ko-KR" sz="1800" b="0" dirty="0" smtClean="0">
              <a:solidFill>
                <a:srgbClr val="00B05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endParaRPr lang="ko-KR" altLang="en-US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778549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70D61-CED2-C77F-E8FA-BE0822D8B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0B2501-8E19-CA29-616D-8E1FB414A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1E6472-B14F-2DCC-6897-9183D728AA47}"/>
              </a:ext>
            </a:extLst>
          </p:cNvPr>
          <p:cNvSpPr txBox="1"/>
          <p:nvPr/>
        </p:nvSpPr>
        <p:spPr>
          <a:xfrm>
            <a:off x="468114" y="2122047"/>
            <a:ext cx="2093843" cy="4944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ko-KR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2000" dirty="0" err="1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염화</a:t>
            </a:r>
            <a:r>
              <a:rPr lang="ko-KR" altLang="en-US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이온</a:t>
            </a:r>
            <a:r>
              <a:rPr lang="en-US" altLang="ko-KR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(Cl</a:t>
            </a:r>
            <a:r>
              <a:rPr lang="en-US" altLang="ko-KR" sz="2000" baseline="44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841F80D-9654-84F1-A4E1-870EFC45033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827584" y="2626223"/>
            <a:ext cx="8064896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X</a:t>
            </a:r>
            <a:r>
              <a:rPr lang="en-US" altLang="ko-KR" sz="1800" baseline="44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dirty="0" err="1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AgNO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dirty="0" err="1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→ </a:t>
            </a:r>
            <a:r>
              <a:rPr lang="en-US" altLang="ko-KR" sz="1800" dirty="0" err="1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AgX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(s) + NO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aseline="44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dirty="0" err="1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ko-KR" sz="1800" dirty="0" err="1" smtClean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AgCl</a:t>
            </a:r>
            <a:r>
              <a:rPr lang="en-US" altLang="ko-KR" sz="1800" dirty="0" smtClean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+ 2 NH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dirty="0" err="1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 → Ag(NH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aseline="44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dirty="0" err="1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Cl</a:t>
            </a:r>
            <a:r>
              <a:rPr lang="en-US" altLang="ko-KR" sz="1800" baseline="44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aseline="30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dirty="0" err="1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endParaRPr lang="en-US" altLang="ko-KR" sz="1800" baseline="30000" dirty="0">
              <a:solidFill>
                <a:srgbClr val="00B05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endParaRPr lang="en-US" altLang="ko-KR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산성 용액에서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Ag</a:t>
            </a:r>
            <a:r>
              <a:rPr lang="en-US" altLang="ko-KR" sz="1800" baseline="44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이온을 넣어주면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18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AgX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침전이 생김</a:t>
            </a:r>
            <a:endParaRPr lang="en-US" altLang="ko-KR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여기에 암모니아를 </a:t>
            </a:r>
            <a:r>
              <a:rPr lang="ko-KR" altLang="en-US" sz="18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넣어주면</a:t>
            </a:r>
            <a:endParaRPr lang="en-US" altLang="ko-KR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ko-KR" sz="180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AgCl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만이 암모니아와 </a:t>
            </a:r>
            <a:r>
              <a:rPr lang="ko-KR" altLang="en-US" sz="18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착이온을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형성하여 물에 녹음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just" eaLnBrk="1" hangingPunct="1">
              <a:lnSpc>
                <a:spcPct val="150000"/>
              </a:lnSpc>
            </a:pP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이렇게 하여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Cl</a:t>
            </a:r>
            <a:r>
              <a:rPr lang="en-US" altLang="ko-KR" sz="1800" baseline="44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Br</a:t>
            </a:r>
            <a:r>
              <a:rPr lang="en-US" altLang="ko-KR" sz="1800" baseline="44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aseline="44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로부터 분리</a:t>
            </a:r>
            <a:r>
              <a:rPr lang="en-US" altLang="ko-KR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확인할 수 있음</a:t>
            </a:r>
            <a:endParaRPr lang="en-US" altLang="ko-KR" sz="18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67383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D16E0-459C-C146-A9F8-EB6494966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DFE23B-15A6-39FC-A60B-54C886B55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3CD034-8E24-2F88-DFB8-B8689DB5F7B7}"/>
              </a:ext>
            </a:extLst>
          </p:cNvPr>
          <p:cNvSpPr txBox="1"/>
          <p:nvPr/>
        </p:nvSpPr>
        <p:spPr>
          <a:xfrm>
            <a:off x="467544" y="2204864"/>
            <a:ext cx="24529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요오드화 이온</a:t>
            </a:r>
            <a:r>
              <a:rPr lang="en-US" altLang="ko-KR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(I</a:t>
            </a:r>
            <a:r>
              <a:rPr lang="en-US" altLang="ko-KR" sz="2000" baseline="30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200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5FE6491-677F-7EAD-5CCB-93670B485B6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094A71-73C4-E345-AF0E-047C90598849}"/>
              </a:ext>
            </a:extLst>
          </p:cNvPr>
          <p:cNvSpPr txBox="1"/>
          <p:nvPr/>
        </p:nvSpPr>
        <p:spPr>
          <a:xfrm>
            <a:off x="827820" y="2604974"/>
            <a:ext cx="8819999" cy="1763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chemeClr val="accent1"/>
              </a:buClr>
            </a:pP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2Fe</a:t>
            </a:r>
            <a:r>
              <a:rPr lang="en-US" altLang="ko-KR" sz="1800" baseline="30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3+ 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+ 2I</a:t>
            </a:r>
            <a:r>
              <a:rPr lang="en-US" altLang="ko-KR" sz="1800" baseline="44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aseline="30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800" dirty="0" smtClean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2Fe</a:t>
            </a:r>
            <a:r>
              <a:rPr lang="en-US" altLang="ko-KR" sz="1800" baseline="30000" dirty="0" smtClean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aseline="30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en-US" altLang="ko-KR" sz="18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+ I</a:t>
            </a:r>
            <a:r>
              <a:rPr lang="en-US" altLang="ko-KR" sz="1800" baseline="-2500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 </a:t>
            </a:r>
          </a:p>
          <a:p>
            <a:pPr>
              <a:lnSpc>
                <a:spcPct val="150000"/>
              </a:lnSpc>
              <a:buClr>
                <a:schemeClr val="accent1"/>
              </a:buClr>
            </a:pPr>
            <a:endParaRPr lang="en-US" altLang="ko-KR" sz="1800" baseline="-25000" dirty="0">
              <a:solidFill>
                <a:srgbClr val="990033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</a:pPr>
            <a:r>
              <a:rPr lang="ko-KR" altLang="en-US" sz="18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산성상태에서 </a:t>
            </a:r>
            <a:r>
              <a:rPr lang="en-US" altLang="ko-KR" sz="18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Fe(NO</a:t>
            </a:r>
            <a:r>
              <a:rPr lang="en-US" altLang="ko-KR" sz="1800" baseline="-250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1800" baseline="-250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 </a:t>
            </a:r>
            <a:r>
              <a:rPr lang="ko-KR" altLang="en-US" sz="18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lang="en-US" altLang="ko-KR" sz="18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CH</a:t>
            </a:r>
            <a:r>
              <a:rPr lang="en-US" altLang="ko-KR" sz="1800" baseline="-250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Cl</a:t>
            </a:r>
            <a:r>
              <a:rPr lang="en-US" altLang="ko-KR" sz="1800" baseline="-250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 </a:t>
            </a:r>
            <a:r>
              <a:rPr lang="ko-KR" altLang="en-US" sz="18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넣었을 때</a:t>
            </a:r>
            <a:r>
              <a:rPr lang="en-US" altLang="ko-KR" sz="18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  </a:t>
            </a:r>
          </a:p>
          <a:p>
            <a:pPr>
              <a:lnSpc>
                <a:spcPct val="150000"/>
              </a:lnSpc>
              <a:buClr>
                <a:schemeClr val="accent1"/>
              </a:buClr>
            </a:pPr>
            <a:r>
              <a:rPr lang="ko-KR" altLang="en-US" sz="18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요오드화 이온이 철 이온에 의해서 산화되고</a:t>
            </a:r>
            <a:r>
              <a:rPr lang="en-US" altLang="ko-KR" sz="18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 err="1" smtClean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무극성인</a:t>
            </a:r>
            <a:r>
              <a:rPr lang="en-US" altLang="ko-KR" sz="1800" dirty="0" smtClean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CH</a:t>
            </a:r>
            <a:r>
              <a:rPr lang="en-US" altLang="ko-KR" sz="1800" baseline="-25000" dirty="0" smtClean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dirty="0" smtClean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Cl</a:t>
            </a:r>
            <a:r>
              <a:rPr lang="en-US" altLang="ko-KR" sz="1800" baseline="-25000" dirty="0" smtClean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dirty="0">
                <a:solidFill>
                  <a:srgbClr val="2C3A2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층에 녹게 됨</a:t>
            </a:r>
            <a:endParaRPr lang="en-US" altLang="ko-KR" sz="1800" b="0" dirty="0">
              <a:solidFill>
                <a:srgbClr val="2C3A2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10348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1F6F81-903A-B5A3-6C1F-31D4EF8AA53D}"/>
              </a:ext>
            </a:extLst>
          </p:cNvPr>
          <p:cNvSpPr txBox="1"/>
          <p:nvPr/>
        </p:nvSpPr>
        <p:spPr>
          <a:xfrm>
            <a:off x="1380775" y="2604974"/>
            <a:ext cx="3456384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원심분리기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원심관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유리 막대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시험관대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AECDD-942D-9CE0-83D3-680F566DF5C6}"/>
              </a:ext>
            </a:extLst>
          </p:cNvPr>
          <p:cNvSpPr txBox="1"/>
          <p:nvPr/>
        </p:nvSpPr>
        <p:spPr>
          <a:xfrm>
            <a:off x="1416209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E727DB2-C22E-BD05-CC20-8FC9DCAFF6C0}"/>
              </a:ext>
            </a:extLst>
          </p:cNvPr>
          <p:cNvSpPr/>
          <p:nvPr/>
        </p:nvSpPr>
        <p:spPr>
          <a:xfrm>
            <a:off x="1344771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B0CA3F-45E2-BC4B-D764-010D72A72717}"/>
              </a:ext>
            </a:extLst>
          </p:cNvPr>
          <p:cNvSpPr txBox="1"/>
          <p:nvPr/>
        </p:nvSpPr>
        <p:spPr>
          <a:xfrm>
            <a:off x="514806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2" name="직사각형 9">
            <a:extLst>
              <a:ext uri="{FF2B5EF4-FFF2-40B4-BE49-F238E27FC236}">
                <a16:creationId xmlns:a16="http://schemas.microsoft.com/office/drawing/2014/main" id="{A8F177C9-7C63-94FC-A0CA-4526F5821D8B}"/>
              </a:ext>
            </a:extLst>
          </p:cNvPr>
          <p:cNvSpPr/>
          <p:nvPr/>
        </p:nvSpPr>
        <p:spPr>
          <a:xfrm>
            <a:off x="507662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EDA828-D78E-74DB-7295-26FFA31282FB}"/>
              </a:ext>
            </a:extLst>
          </p:cNvPr>
          <p:cNvSpPr txBox="1"/>
          <p:nvPr/>
        </p:nvSpPr>
        <p:spPr>
          <a:xfrm>
            <a:off x="5112630" y="2708920"/>
            <a:ext cx="3456384" cy="3360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hangingPunct="1">
              <a:lnSpc>
                <a:spcPct val="80000"/>
              </a:lnSpc>
              <a:buClrTx/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0.5M 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Na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</a:p>
          <a:p>
            <a:pPr marL="285750" indent="-285750" eaLnBrk="1" hangingPunct="1">
              <a:lnSpc>
                <a:spcPct val="80000"/>
              </a:lnSpc>
              <a:buClrTx/>
              <a:buFont typeface="Arial" panose="020B0604020202020204" pitchFamily="34" charset="0"/>
              <a:buChar char="•"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1.0M Na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lnSpc>
                <a:spcPct val="80000"/>
              </a:lnSpc>
              <a:buClrTx/>
              <a:buFont typeface="Arial" panose="020B0604020202020204" pitchFamily="34" charset="0"/>
              <a:buChar char="•"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0.5M </a:t>
            </a:r>
            <a:r>
              <a:rPr lang="en-US" altLang="ko-KR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NaI</a:t>
            </a:r>
            <a:endParaRPr lang="en-US" altLang="ko-KR" sz="18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lnSpc>
                <a:spcPct val="80000"/>
              </a:lnSpc>
              <a:buClrTx/>
              <a:buFont typeface="Arial" panose="020B0604020202020204" pitchFamily="34" charset="0"/>
              <a:buChar char="•"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1.0M </a:t>
            </a:r>
            <a:r>
              <a:rPr lang="en-US" altLang="ko-KR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NaCl</a:t>
            </a:r>
            <a:endParaRPr lang="en-US" altLang="ko-KR" sz="18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lnSpc>
                <a:spcPct val="80000"/>
              </a:lnSpc>
              <a:buClrTx/>
              <a:buFont typeface="Arial" panose="020B0604020202020204" pitchFamily="34" charset="0"/>
              <a:buChar char="•"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0.1M BaCl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</a:p>
          <a:p>
            <a:pPr marL="285750" indent="-285750" eaLnBrk="1" hangingPunct="1">
              <a:lnSpc>
                <a:spcPct val="80000"/>
              </a:lnSpc>
              <a:buClrTx/>
              <a:buFont typeface="Arial" panose="020B0604020202020204" pitchFamily="34" charset="0"/>
              <a:buChar char="•"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0.1M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Fe(NO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</a:p>
          <a:p>
            <a:pPr marL="285750" indent="-285750" eaLnBrk="1" hangingPunct="1">
              <a:lnSpc>
                <a:spcPct val="80000"/>
              </a:lnSpc>
              <a:buClrTx/>
              <a:buFont typeface="Arial" panose="020B0604020202020204" pitchFamily="34" charset="0"/>
              <a:buChar char="•"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0.1M AgNO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</a:p>
          <a:p>
            <a:pPr marL="285750" indent="-285750" eaLnBrk="1" hangingPunct="1">
              <a:lnSpc>
                <a:spcPct val="80000"/>
              </a:lnSpc>
              <a:buClrTx/>
              <a:buFont typeface="Arial" panose="020B0604020202020204" pitchFamily="34" charset="0"/>
              <a:buChar char="•"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6M </a:t>
            </a:r>
            <a:r>
              <a:rPr lang="en-US" altLang="ko-KR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HCl</a:t>
            </a:r>
            <a:endParaRPr lang="en-US" altLang="ko-KR" sz="18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lnSpc>
                <a:spcPct val="80000"/>
              </a:lnSpc>
              <a:buClrTx/>
              <a:buFont typeface="Arial" panose="020B0604020202020204" pitchFamily="34" charset="0"/>
              <a:buChar char="•"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6M NH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</a:p>
          <a:p>
            <a:pPr marL="285750" indent="-285750" eaLnBrk="1" hangingPunct="1">
              <a:lnSpc>
                <a:spcPct val="80000"/>
              </a:lnSpc>
              <a:buClrTx/>
              <a:buFont typeface="Arial" panose="020B0604020202020204" pitchFamily="34" charset="0"/>
              <a:buChar char="•"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6M HNO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</a:p>
          <a:p>
            <a:pPr marL="285750" indent="-285750" eaLnBrk="1" hangingPunct="1">
              <a:lnSpc>
                <a:spcPct val="80000"/>
              </a:lnSpc>
              <a:buClrTx/>
              <a:buFont typeface="Arial" panose="020B0604020202020204" pitchFamily="34" charset="0"/>
              <a:buChar char="•"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CH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Cl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</a:p>
          <a:p>
            <a:pPr marL="285750" indent="-285750" eaLnBrk="1" hangingPunct="1">
              <a:lnSpc>
                <a:spcPct val="80000"/>
              </a:lnSpc>
              <a:buClrTx/>
              <a:buFont typeface="Arial" panose="020B0604020202020204" pitchFamily="34" charset="0"/>
              <a:buChar char="•"/>
            </a:pPr>
            <a:r>
              <a:rPr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페놀프탈레인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지시약</a:t>
            </a:r>
            <a:endParaRPr lang="en-US" altLang="ko-KR" sz="1800" b="0" baseline="-25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4417080"/>
            <a:ext cx="2520000" cy="1765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44422E-D6A0-F534-E932-CE715B2BAB37}"/>
              </a:ext>
            </a:extLst>
          </p:cNvPr>
          <p:cNvSpPr txBox="1"/>
          <p:nvPr/>
        </p:nvSpPr>
        <p:spPr>
          <a:xfrm>
            <a:off x="468114" y="2673390"/>
            <a:ext cx="8387952" cy="1865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+mj-ea"/>
              <a:buAutoNum type="circleNumDbPlain"/>
              <a:defRPr/>
            </a:pP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시료를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시험관에 담음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lnSpc>
                <a:spcPct val="150000"/>
              </a:lnSpc>
              <a:buFont typeface="+mj-ea"/>
              <a:buAutoNum type="circleNumDbPlain"/>
              <a:defRPr/>
            </a:pPr>
            <a:r>
              <a:rPr lang="ko-KR" altLang="en-US" sz="1800" b="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페놀프탈레인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지시약을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2~3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방울 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넣고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무색이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될 때까지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6M </a:t>
            </a:r>
            <a:r>
              <a:rPr lang="en-US" altLang="ko-KR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HCl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을 넣어 산성으로 만듦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lnSpc>
                <a:spcPct val="150000"/>
              </a:lnSpc>
              <a:buFont typeface="+mj-ea"/>
              <a:buAutoNum type="circleNumDbPlain"/>
              <a:defRPr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0.1M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BaCl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용액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1mL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를 넣어 하얀색 침전 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확인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7300B5-617F-F449-197D-68323AB102FA}"/>
              </a:ext>
            </a:extLst>
          </p:cNvPr>
          <p:cNvSpPr txBox="1"/>
          <p:nvPr/>
        </p:nvSpPr>
        <p:spPr>
          <a:xfrm>
            <a:off x="468114" y="2127920"/>
            <a:ext cx="34115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황산 </a:t>
            </a:r>
            <a:r>
              <a:rPr lang="ko-KR" altLang="en-US" sz="2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이온의 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확인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2000" dirty="0" smtClean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</a:t>
            </a:r>
            <a:r>
              <a:rPr lang="en-US" altLang="ko-KR" sz="2000" baseline="-25000" dirty="0" smtClean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2000" baseline="30000" dirty="0" smtClean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2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2F8A2FC-01D1-9C47-8933-B52F4E3F831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855" y="4642820"/>
            <a:ext cx="2520000" cy="176229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4642821"/>
            <a:ext cx="2520000" cy="1762297"/>
          </a:xfrm>
          <a:prstGeom prst="rect">
            <a:avLst/>
          </a:prstGeom>
        </p:spPr>
      </p:pic>
      <p:sp>
        <p:nvSpPr>
          <p:cNvPr id="11" name="AutoShape 1103"/>
          <p:cNvSpPr>
            <a:spLocks noChangeArrowheads="1"/>
          </p:cNvSpPr>
          <p:nvPr/>
        </p:nvSpPr>
        <p:spPr bwMode="auto">
          <a:xfrm>
            <a:off x="4304363" y="5337781"/>
            <a:ext cx="318136" cy="372375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755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44422E-D6A0-F534-E932-CE715B2BAB37}"/>
              </a:ext>
            </a:extLst>
          </p:cNvPr>
          <p:cNvSpPr txBox="1"/>
          <p:nvPr/>
        </p:nvSpPr>
        <p:spPr>
          <a:xfrm>
            <a:off x="468114" y="2673390"/>
            <a:ext cx="8387952" cy="9251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시료를 시험관에 담음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6M </a:t>
            </a:r>
            <a:r>
              <a:rPr lang="en-US" altLang="ko-KR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HCl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1mL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한 방울씩 첨가하면서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기포 생성 확인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7300B5-617F-F449-197D-68323AB102FA}"/>
              </a:ext>
            </a:extLst>
          </p:cNvPr>
          <p:cNvSpPr txBox="1"/>
          <p:nvPr/>
        </p:nvSpPr>
        <p:spPr>
          <a:xfrm>
            <a:off x="468114" y="2127920"/>
            <a:ext cx="3366434" cy="4944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2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2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탄산 이온의 확인 </a:t>
            </a:r>
            <a:r>
              <a:rPr lang="en-US" altLang="ko-KR" sz="2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2000" dirty="0">
                <a:solidFill>
                  <a:srgbClr val="00A05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2000" baseline="-25000" dirty="0">
                <a:solidFill>
                  <a:srgbClr val="00A05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2000" baseline="30000" dirty="0">
                <a:solidFill>
                  <a:srgbClr val="00A05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2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2F8A2FC-01D1-9C47-8933-B52F4E3F831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855" y="3782841"/>
            <a:ext cx="2520000" cy="176229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008" y="3782840"/>
            <a:ext cx="2520000" cy="1762297"/>
          </a:xfrm>
          <a:prstGeom prst="rect">
            <a:avLst/>
          </a:prstGeom>
        </p:spPr>
      </p:pic>
      <p:sp>
        <p:nvSpPr>
          <p:cNvPr id="10" name="AutoShape 1103"/>
          <p:cNvSpPr>
            <a:spLocks noChangeArrowheads="1"/>
          </p:cNvSpPr>
          <p:nvPr/>
        </p:nvSpPr>
        <p:spPr bwMode="auto">
          <a:xfrm>
            <a:off x="4304363" y="4477800"/>
            <a:ext cx="318136" cy="372375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7007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44422E-D6A0-F534-E932-CE715B2BAB37}"/>
              </a:ext>
            </a:extLst>
          </p:cNvPr>
          <p:cNvSpPr txBox="1"/>
          <p:nvPr/>
        </p:nvSpPr>
        <p:spPr>
          <a:xfrm>
            <a:off x="462380" y="2243185"/>
            <a:ext cx="8603976" cy="2697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시료를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시험관에 담음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AgNO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1mL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넣어 침전이 생성되는 것 확인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생성된 침전을 원심분리하여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용액은 </a:t>
            </a:r>
            <a:r>
              <a:rPr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폐수통에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버리고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u="sng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침전물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증류수 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3㎖, 0.1M AgNO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0.5㎖, 6M NH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4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방울 첨가한 다음 </a:t>
            </a:r>
            <a:r>
              <a:rPr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유리막대로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잘 </a:t>
            </a:r>
            <a:r>
              <a:rPr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저어줌</a:t>
            </a:r>
            <a:endParaRPr lang="en-US" altLang="ko-KR" sz="1800" b="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다시 원심분리하여 분리된 </a:t>
            </a:r>
            <a:r>
              <a:rPr lang="ko-KR" altLang="en-US" sz="1800" b="0" u="sng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새로운 </a:t>
            </a:r>
            <a:r>
              <a:rPr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원심관에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옮겨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6M HNO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가하여 침전 확인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7300B5-617F-F449-197D-68323AB102FA}"/>
              </a:ext>
            </a:extLst>
          </p:cNvPr>
          <p:cNvSpPr txBox="1"/>
          <p:nvPr/>
        </p:nvSpPr>
        <p:spPr>
          <a:xfrm>
            <a:off x="468114" y="1809251"/>
            <a:ext cx="30428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2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20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염화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이온의 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확인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2000" dirty="0" smtClean="0">
                <a:solidFill>
                  <a:srgbClr val="00A05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Cl</a:t>
            </a:r>
            <a:r>
              <a:rPr lang="en-US" altLang="ko-KR" sz="2000" baseline="44000" dirty="0" smtClean="0">
                <a:solidFill>
                  <a:srgbClr val="00A05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2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2F8A2FC-01D1-9C47-8933-B52F4E3F8319}"/>
              </a:ext>
            </a:extLst>
          </p:cNvPr>
          <p:cNvSpPr/>
          <p:nvPr/>
        </p:nvSpPr>
        <p:spPr>
          <a:xfrm>
            <a:off x="396106" y="1929315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164" y="4938614"/>
            <a:ext cx="2520000" cy="176229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9484" y="4941168"/>
            <a:ext cx="1368336" cy="176400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 bwMode="auto">
          <a:xfrm>
            <a:off x="7258880" y="6165304"/>
            <a:ext cx="1872208" cy="646186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8973" y="4927338"/>
            <a:ext cx="2520000" cy="1766554"/>
          </a:xfrm>
          <a:prstGeom prst="rect">
            <a:avLst/>
          </a:prstGeom>
        </p:spPr>
      </p:pic>
      <p:sp>
        <p:nvSpPr>
          <p:cNvPr id="12" name="AutoShape 1103"/>
          <p:cNvSpPr>
            <a:spLocks noChangeArrowheads="1"/>
          </p:cNvSpPr>
          <p:nvPr/>
        </p:nvSpPr>
        <p:spPr bwMode="auto">
          <a:xfrm>
            <a:off x="3529840" y="5618212"/>
            <a:ext cx="318136" cy="372375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3" name="AutoShape 1103"/>
          <p:cNvSpPr>
            <a:spLocks noChangeArrowheads="1"/>
          </p:cNvSpPr>
          <p:nvPr/>
        </p:nvSpPr>
        <p:spPr bwMode="auto">
          <a:xfrm>
            <a:off x="5259328" y="5633574"/>
            <a:ext cx="318136" cy="372375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038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44422E-D6A0-F534-E932-CE715B2BAB37}"/>
              </a:ext>
            </a:extLst>
          </p:cNvPr>
          <p:cNvSpPr txBox="1"/>
          <p:nvPr/>
        </p:nvSpPr>
        <p:spPr>
          <a:xfrm>
            <a:off x="432520" y="2708920"/>
            <a:ext cx="8603976" cy="19205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시료를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시험관에 담음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8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페놀프탈레인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지시약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2~3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방울을 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넣고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6M </a:t>
            </a:r>
            <a:r>
              <a:rPr lang="en-US" altLang="ko-KR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HCl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넣어 산성으로 만듦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Fe(NO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넣고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CH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Cl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1㎖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넣음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CH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Cl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층이 보라색으로 변하는지 확인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7300B5-617F-F449-197D-68323AB102FA}"/>
              </a:ext>
            </a:extLst>
          </p:cNvPr>
          <p:cNvSpPr txBox="1"/>
          <p:nvPr/>
        </p:nvSpPr>
        <p:spPr>
          <a:xfrm>
            <a:off x="468114" y="2127920"/>
            <a:ext cx="340189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요오드화 </a:t>
            </a:r>
            <a:r>
              <a:rPr lang="ko-KR" altLang="en-US" sz="2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이온의 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확인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2000" dirty="0">
                <a:solidFill>
                  <a:srgbClr val="00A05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2000" baseline="30000" dirty="0">
                <a:solidFill>
                  <a:srgbClr val="00A05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2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2F8A2FC-01D1-9C47-8933-B52F4E3F831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855" y="4656448"/>
            <a:ext cx="2520000" cy="176229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4656448"/>
            <a:ext cx="2520000" cy="1765279"/>
          </a:xfrm>
          <a:prstGeom prst="rect">
            <a:avLst/>
          </a:prstGeom>
        </p:spPr>
      </p:pic>
      <p:sp>
        <p:nvSpPr>
          <p:cNvPr id="12" name="AutoShape 1103"/>
          <p:cNvSpPr>
            <a:spLocks noChangeArrowheads="1"/>
          </p:cNvSpPr>
          <p:nvPr/>
        </p:nvSpPr>
        <p:spPr bwMode="auto">
          <a:xfrm>
            <a:off x="4304363" y="5358010"/>
            <a:ext cx="318136" cy="372375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2827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</a:t>
            </a:r>
            <a:r>
              <a:rPr lang="en-US" altLang="ko-KR" dirty="0" smtClean="0"/>
              <a:t>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420888"/>
            <a:ext cx="8496944" cy="3529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09600" indent="-609600" eaLnBrk="1" hangingPunct="1">
              <a:lnSpc>
                <a:spcPct val="0"/>
              </a:lnSpc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 eaLnBrk="1" hangingPunct="1">
              <a:lnSpc>
                <a:spcPct val="140000"/>
              </a:lnSpc>
              <a:buClrTx/>
              <a:buFont typeface="Wingdings" panose="05000000000000000000" pitchFamily="2" charset="2"/>
              <a:buChar char="§"/>
              <a:defRPr/>
            </a:pP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원심관은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반드시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눈금이 있는 것으로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사용하고 원심분리기에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원심관을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넣을 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서로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부피가 같은 것끼리 마주보는 방향으로 맞추어서 넣는다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eaLnBrk="1" hangingPunct="1">
              <a:lnSpc>
                <a:spcPct val="140000"/>
              </a:lnSpc>
              <a:buClrTx/>
              <a:buFont typeface="Wingdings" panose="05000000000000000000" pitchFamily="2" charset="2"/>
              <a:buChar char="§"/>
              <a:defRPr/>
            </a:pP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원심분리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할 때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원심관의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물기를 닦는다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eaLnBrk="1" hangingPunct="1">
              <a:lnSpc>
                <a:spcPct val="140000"/>
              </a:lnSpc>
              <a:buClrTx/>
              <a:buFont typeface="Wingdings" panose="05000000000000000000" pitchFamily="2" charset="2"/>
              <a:buChar char="§"/>
              <a:defRPr/>
            </a:pP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시험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중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시험관 입구를 손가락으로 막고 흔들지 않는다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eaLnBrk="1" hangingPunct="1">
              <a:lnSpc>
                <a:spcPct val="140000"/>
              </a:lnSpc>
              <a:buClrTx/>
              <a:buFont typeface="Wingdings" panose="05000000000000000000" pitchFamily="2" charset="2"/>
              <a:buChar char="§"/>
              <a:defRPr/>
            </a:pP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시약이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섞이지 않도록 주의한다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eaLnBrk="1" hangingPunct="1">
              <a:lnSpc>
                <a:spcPct val="140000"/>
              </a:lnSpc>
              <a:buClrTx/>
              <a:buFont typeface="Wingdings" panose="05000000000000000000" pitchFamily="2" charset="2"/>
              <a:buChar char="§"/>
              <a:defRPr/>
            </a:pP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위험한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시약이 많으므로 조심해서 실험한다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eaLnBrk="1" hangingPunct="1">
              <a:lnSpc>
                <a:spcPct val="140000"/>
              </a:lnSpc>
              <a:buClrTx/>
              <a:buFont typeface="Wingdings" panose="05000000000000000000" pitchFamily="2" charset="2"/>
              <a:buChar char="§"/>
              <a:defRPr/>
            </a:pP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요오드화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이온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(I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확인 시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잘 나오지 않을 경우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원심관을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잘 저어서 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충분히 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CH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Cl</a:t>
            </a:r>
            <a:r>
              <a:rPr lang="en-US" altLang="ko-KR" sz="1800" b="0" baseline="-25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층에 녹게 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14640</TotalTime>
  <Words>521</Words>
  <Application>Microsoft Office PowerPoint</Application>
  <PresentationFormat>화면 슬라이드 쇼(4:3)</PresentationFormat>
  <Paragraphs>94</Paragraphs>
  <Slides>14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6" baseType="lpstr">
      <vt:lpstr>Malgun Gothic Semilight</vt:lpstr>
      <vt:lpstr>굴림</vt:lpstr>
      <vt:lpstr>나눔고딕</vt:lpstr>
      <vt:lpstr>나눔고딕 Bold</vt:lpstr>
      <vt:lpstr>맑은 고딕</vt:lpstr>
      <vt:lpstr>맑은 고딕</vt:lpstr>
      <vt:lpstr>함초롬바탕</vt:lpstr>
      <vt:lpstr>Arial</vt:lpstr>
      <vt:lpstr>Calibri</vt:lpstr>
      <vt:lpstr>Times New Roman</vt:lpstr>
      <vt:lpstr>Wingdings</vt:lpstr>
      <vt:lpstr>기본 디자인</vt:lpstr>
      <vt:lpstr>음이온 정성분석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4. 실험 방법</vt:lpstr>
      <vt:lpstr>4. 실험 방법</vt:lpstr>
      <vt:lpstr>5.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UOU</cp:lastModifiedBy>
  <cp:revision>480</cp:revision>
  <cp:lastPrinted>2022-04-02T12:44:57Z</cp:lastPrinted>
  <dcterms:created xsi:type="dcterms:W3CDTF">2005-03-05T08:19:28Z</dcterms:created>
  <dcterms:modified xsi:type="dcterms:W3CDTF">2025-08-13T02:15:23Z</dcterms:modified>
</cp:coreProperties>
</file>