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 autoCompressPictures="0">
  <p:sldMasterIdLst>
    <p:sldMasterId id="2147483727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/>
        <a:ea typeface="굴림"/>
        <a:cs typeface="굴림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/>
        <a:ea typeface="굴림"/>
        <a:cs typeface="굴림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/>
        <a:ea typeface="굴림"/>
        <a:cs typeface="굴림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/>
        <a:ea typeface="굴림"/>
        <a:cs typeface="굴림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/>
        <a:ea typeface="굴림"/>
        <a:cs typeface="굴림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/>
        <a:ea typeface="굴림"/>
        <a:cs typeface="굴림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/>
        <a:ea typeface="굴림"/>
        <a:cs typeface="굴림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/>
        <a:ea typeface="굴림"/>
        <a:cs typeface="굴림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/>
        <a:ea typeface="굴림"/>
        <a:cs typeface="굴림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lastView="sldThumbnailView">
  <p:normalViewPr>
    <p:restoredLeft sz="11635"/>
    <p:restoredTop sz="96374"/>
  </p:normalViewPr>
  <p:slideViewPr>
    <p:cSldViewPr>
      <p:cViewPr varScale="1">
        <p:scale>
          <a:sx n="143" d="100"/>
          <a:sy n="143" d="100"/>
        </p:scale>
        <p:origin x="102" y="120"/>
      </p:cViewPr>
      <p:guideLst>
        <p:guide orient="horz" pos="2159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59"/>
      </p:guideLst>
    </p:cSldViewPr>
  </p:notesViewPr>
  <p:gridSpacing cx="36868100" cy="368681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slide" Target="slides/slide9.xml"  /><Relationship Id="rId13" Type="http://schemas.openxmlformats.org/officeDocument/2006/relationships/slide" Target="slides/slide10.xml"  /><Relationship Id="rId14" Type="http://schemas.openxmlformats.org/officeDocument/2006/relationships/slide" Target="slides/slide11.xml"  /><Relationship Id="rId15" Type="http://schemas.openxmlformats.org/officeDocument/2006/relationships/slide" Target="slides/slide12.xml"  /><Relationship Id="rId16" Type="http://schemas.openxmlformats.org/officeDocument/2006/relationships/slide" Target="slides/slide13.xml"  /><Relationship Id="rId17" Type="http://schemas.openxmlformats.org/officeDocument/2006/relationships/slide" Target="slides/slide14.xml"  /><Relationship Id="rId18" Type="http://schemas.openxmlformats.org/officeDocument/2006/relationships/slide" Target="slides/slide15.xml"  /><Relationship Id="rId19" Type="http://schemas.openxmlformats.org/officeDocument/2006/relationships/slide" Target="slides/slide16.xml"  /><Relationship Id="rId2" Type="http://schemas.openxmlformats.org/officeDocument/2006/relationships/notesMaster" Target="notesMasters/notesMaster1.xml"  /><Relationship Id="rId20" Type="http://schemas.openxmlformats.org/officeDocument/2006/relationships/slide" Target="slides/slide17.xml"  /><Relationship Id="rId21" Type="http://schemas.openxmlformats.org/officeDocument/2006/relationships/slide" Target="slides/slide18.xml"  /><Relationship Id="rId22" Type="http://schemas.openxmlformats.org/officeDocument/2006/relationships/slide" Target="slides/slide19.xml"  /><Relationship Id="rId23" Type="http://schemas.openxmlformats.org/officeDocument/2006/relationships/slide" Target="slides/slide20.xml"  /><Relationship Id="rId24" Type="http://schemas.openxmlformats.org/officeDocument/2006/relationships/slide" Target="slides/slide21.xml"  /><Relationship Id="rId25" Type="http://schemas.openxmlformats.org/officeDocument/2006/relationships/slide" Target="slides/slide22.xml"  /><Relationship Id="rId26" Type="http://schemas.openxmlformats.org/officeDocument/2006/relationships/presProps" Target="presProps.xml"  /><Relationship Id="rId27" Type="http://schemas.openxmlformats.org/officeDocument/2006/relationships/viewProps" Target="viewProps.xml"  /><Relationship Id="rId28" Type="http://schemas.openxmlformats.org/officeDocument/2006/relationships/theme" Target="theme/theme1.xml"  /><Relationship Id="rId29" Type="http://schemas.openxmlformats.org/officeDocument/2006/relationships/tableStyles" Target="tableStyles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0545F0D3-7D8C-EC41-B426-DFE06C7ACBB2}" type="datetime1">
              <a:rPr lang="en-US"/>
              <a:pPr lvl="0">
                <a:defRPr/>
              </a:pPr>
              <a:t>1/31/2026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DDF27B0E-079A-CA4A-B29D-7AED8D48DFD9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15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/>
                <a:ea typeface="굴림"/>
                <a:cs typeface="굴림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/>
                <a:ea typeface="굴림"/>
                <a:cs typeface="굴림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/>
                <a:ea typeface="굴림"/>
                <a:cs typeface="굴림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/>
                <a:ea typeface="굴림"/>
                <a:cs typeface="굴림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/>
                <a:ea typeface="굴림"/>
                <a:cs typeface="굴림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/>
                <a:ea typeface="굴림"/>
                <a:cs typeface="굴림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/>
                <a:ea typeface="굴림"/>
                <a:cs typeface="굴림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/>
                <a:ea typeface="굴림"/>
                <a:cs typeface="굴림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/>
                <a:ea typeface="굴림"/>
                <a:cs typeface="굴림"/>
              </a:defRPr>
            </a:lvl9pPr>
          </a:lstStyle>
          <a:p>
            <a:pPr eaLnBrk="1" hangingPunct="1">
              <a:defRPr/>
            </a:pPr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>
                <a:defRPr/>
              </a:pPr>
              <a:t>1</a:t>
            </a:fld>
            <a:endParaRPr lang="en-US" altLang="ko-KR" sz="1200" b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 idx="0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/>
              <a:pPr>
                <a:defRPr/>
              </a:pPr>
              <a:t>15</a:t>
            </a:fld>
            <a:endParaRPr lang="en-US" altLang="ko-KR"/>
          </a:p>
        </p:txBody>
      </p:sp>
    </p:spTree>
  </p:cSld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4.png"  /><Relationship Id="rId3" Type="http://schemas.openxmlformats.org/officeDocument/2006/relationships/image" Target="../media/image5.png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4320450" cy="724365"/>
            <a:chOff x="2483896" y="4856163"/>
            <a:chExt cx="4420837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3324228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theme" Target="../theme/theme1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6.png"  /><Relationship Id="rId3" Type="http://schemas.openxmlformats.org/officeDocument/2006/relationships/image" Target="../media/image7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8.jpe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9.png"  /><Relationship Id="rId3" Type="http://schemas.openxmlformats.org/officeDocument/2006/relationships/oleObject" Target="../embeddings/oleObject1.bin"  /><Relationship Id="rId4" Type="http://schemas.openxmlformats.org/officeDocument/2006/relationships/image" Target="../media/image10.emf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1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2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3.png"  /><Relationship Id="rId3" Type="http://schemas.openxmlformats.org/officeDocument/2006/relationships/image" Target="../media/image12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oleObject" Target="../embeddings/oleObject2.bin"  /><Relationship Id="rId3" Type="http://schemas.openxmlformats.org/officeDocument/2006/relationships/image" Target="../media/image14.wmf"  /><Relationship Id="rId4" Type="http://schemas.openxmlformats.org/officeDocument/2006/relationships/oleObject" Target="../embeddings/oleObject3.bin"  /><Relationship Id="rId5" Type="http://schemas.openxmlformats.org/officeDocument/2006/relationships/image" Target="../media/image15.wmf"  /><Relationship Id="rId6" Type="http://schemas.openxmlformats.org/officeDocument/2006/relationships/oleObject" Target="../embeddings/oleObject4.bin"  /><Relationship Id="rId7" Type="http://schemas.openxmlformats.org/officeDocument/2006/relationships/image" Target="../media/image16.wmf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7.png"  /><Relationship Id="rId3" Type="http://schemas.openxmlformats.org/officeDocument/2006/relationships/oleObject" Target="../embeddings/oleObject5.bin"  /><Relationship Id="rId4" Type="http://schemas.openxmlformats.org/officeDocument/2006/relationships/image" Target="../media/image16.wmf"  /><Relationship Id="rId5" Type="http://schemas.openxmlformats.org/officeDocument/2006/relationships/hyperlink" Target="https://www.chemtube3d.com/coedta/" TargetMode="External"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notesSlide" Target="../notesSlides/notesSlide2.xml"  /><Relationship Id="rId3" Type="http://schemas.openxmlformats.org/officeDocument/2006/relationships/hyperlink" Target="\\upload.wikimedia.org\wikipedia\commons\a\aa\Erio_T.svg" TargetMode="External" /><Relationship Id="rId4" Type="http://schemas.openxmlformats.org/officeDocument/2006/relationships/image" Target="../media/image18.png"  /><Relationship Id="rId5" Type="http://schemas.openxmlformats.org/officeDocument/2006/relationships/hyperlink" Target="http://en.wikipedia.org/wiki/File:Eriochrome_Black_T_indicator_color_change.jpg" TargetMode="External" /><Relationship Id="rId6" Type="http://schemas.openxmlformats.org/officeDocument/2006/relationships/image" Target="../media/image19.jpeg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0.png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1.png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1.png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2.png"  /></Relationships>
</file>

<file path=ppt/slides/_rels/slide2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3.png"  /><Relationship Id="rId3" Type="http://schemas.openxmlformats.org/officeDocument/2006/relationships/image" Target="../media/image24.png"  /></Relationships>
</file>

<file path=ppt/slides/_rels/slide2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5.png"  /><Relationship Id="rId3" Type="http://schemas.openxmlformats.org/officeDocument/2006/relationships/image" Target="../media/image26.png"  /></Relationships>
</file>

<file path=ppt/slides/_rels/slide2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677108"/>
          </a:xfrm>
        </p:spPr>
        <p:txBody>
          <a:bodyPr/>
          <a:lstStyle/>
          <a:p>
            <a:r>
              <a:rPr lang="en-US" altLang="ko-KR" dirty="0"/>
              <a:t>EDTA</a:t>
            </a:r>
            <a:r>
              <a:rPr lang="ko-KR" altLang="en-US" dirty="0"/>
              <a:t>를 이용한 센물 분석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496944" cy="21295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금속 이온과 결합하여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착물을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형성하는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킬레이트제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EDTA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이용하여 물 속에 존재하는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Ca</a:t>
            </a:r>
            <a:r>
              <a:rPr lang="en-US" altLang="ko-KR" sz="20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2+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와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Mg</a:t>
            </a:r>
            <a:r>
              <a:rPr lang="en-US" altLang="ko-KR" sz="20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2+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전체 농도를 구한다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센물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(Hard water),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세기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(Hardness), EDTA(ethylenediaminetetraacetic acid),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킬레이트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(Chelate),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착물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b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완충용액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리간드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(Ligand),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배위결합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(coordination bond)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2. </a:t>
            </a:r>
            <a:r>
              <a:rPr lang="ko-KR" altLang="en-US"/>
              <a:t>이론</a:t>
            </a:r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32521" y="2708920"/>
            <a:ext cx="7895727" cy="16135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>
                <a:latin typeface="맑은 고딕"/>
                <a:ea typeface="맑은 고딕"/>
                <a:cs typeface="Times New Roman"/>
              </a:rPr>
              <a:t>주기율표에서 한 주기의 왼쪽에서 오른쪽으로 가며 </a:t>
            </a:r>
            <a:r>
              <a:rPr lang="en-US" altLang="ko-KR" sz="1800" b="0">
                <a:latin typeface="맑은 고딕"/>
                <a:ea typeface="맑은 고딕"/>
                <a:cs typeface="Times New Roman"/>
              </a:rPr>
              <a:t>d </a:t>
            </a:r>
            <a:r>
              <a:rPr lang="ko-KR" altLang="en-US" sz="1800" b="0">
                <a:latin typeface="맑은 고딕"/>
                <a:ea typeface="맑은 고딕"/>
                <a:cs typeface="Times New Roman"/>
              </a:rPr>
              <a:t>오비탈이 채워지는 구역에 있는 원소들</a:t>
            </a:r>
            <a:endParaRPr lang="ko-KR" altLang="en-US" sz="1800" b="0">
              <a:latin typeface="맑은 고딕"/>
              <a:ea typeface="맑은 고딕"/>
              <a:cs typeface="Times New Roman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>
                <a:solidFill>
                  <a:srgbClr val="000000"/>
                </a:solidFill>
                <a:latin typeface="맑은 고딕"/>
                <a:ea typeface="맑은 고딕"/>
                <a:cs typeface="나눔고딕"/>
              </a:rPr>
              <a:t>광물에서 대부분의 전이 금속은 </a:t>
            </a:r>
            <a:r>
              <a:rPr kumimoji="0" lang="en-US" altLang="ko-KR" sz="1800" b="0">
                <a:solidFill>
                  <a:srgbClr val="000000"/>
                </a:solidFill>
                <a:latin typeface="맑은 고딕"/>
                <a:ea typeface="맑은 고딕"/>
                <a:cs typeface="나눔고딕"/>
              </a:rPr>
              <a:t>+1 ~ +4</a:t>
            </a:r>
            <a:r>
              <a:rPr kumimoji="0" lang="ko-KR" altLang="en-US" sz="1800" b="0">
                <a:solidFill>
                  <a:srgbClr val="000000"/>
                </a:solidFill>
                <a:latin typeface="맑은 고딕"/>
                <a:ea typeface="맑은 고딕"/>
                <a:cs typeface="나눔고딕"/>
              </a:rPr>
              <a:t>의 산화 상태로 존재</a:t>
            </a:r>
            <a:endParaRPr kumimoji="0" lang="ko-KR" altLang="en-US" sz="1800" b="0">
              <a:solidFill>
                <a:srgbClr val="000000"/>
              </a:solidFill>
              <a:latin typeface="맑은 고딕"/>
              <a:ea typeface="맑은 고딕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>
              <a:solidFill>
                <a:srgbClr val="000000"/>
              </a:solidFill>
              <a:latin typeface="맑은 고딕"/>
              <a:ea typeface="맑은 고딕"/>
              <a:cs typeface="나눔고딕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2204864"/>
            <a:ext cx="130035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>
                <a:solidFill>
                  <a:prstClr val="black"/>
                </a:solidFill>
                <a:latin typeface="맑은 고딕"/>
                <a:ea typeface="맑은 고딕"/>
                <a:cs typeface="나눔고딕"/>
              </a:rPr>
              <a:t>전이금속</a:t>
            </a:r>
            <a:r>
              <a:rPr kumimoji="0" lang="en-US" altLang="ko-KR" sz="2000">
                <a:solidFill>
                  <a:prstClr val="black"/>
                </a:solidFill>
                <a:latin typeface="맑은 고딕"/>
                <a:ea typeface="맑은 고딕"/>
                <a:cs typeface="나눔고딕"/>
              </a:rPr>
              <a:t> </a:t>
            </a:r>
            <a:endParaRPr kumimoji="0" lang="ko-KR" altLang="en-US" sz="2000">
              <a:solidFill>
                <a:prstClr val="black"/>
              </a:solidFill>
              <a:latin typeface="맑은 고딕"/>
              <a:ea typeface="맑은 고딕"/>
              <a:cs typeface="나눔고딕"/>
            </a:endParaRPr>
          </a:p>
        </p:txBody>
      </p:sp>
      <p:sp>
        <p:nvSpPr>
          <p:cNvPr id="6" name="직사각형 9"/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1" i="0" u="none" strike="noStrike" kern="0" cap="none" spc="0" normalizeH="0" baseline="0"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/>
              <a:ea typeface="맑은 고딕"/>
              <a:cs typeface="나눔고딕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rcRect b="18840"/>
          <a:stretch>
            <a:fillRect/>
          </a:stretch>
        </p:blipFill>
        <p:spPr>
          <a:xfrm>
            <a:off x="734970" y="4077072"/>
            <a:ext cx="3816424" cy="2326136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rcRect r="7010"/>
          <a:stretch>
            <a:fillRect/>
          </a:stretch>
        </p:blipFill>
        <p:spPr>
          <a:xfrm>
            <a:off x="4644008" y="3857423"/>
            <a:ext cx="2592288" cy="27654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09A90-1E4D-37B9-E2FF-8F2194228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타원 8">
            <a:extLst>
              <a:ext uri="{FF2B5EF4-FFF2-40B4-BE49-F238E27FC236}">
                <a16:creationId xmlns:a16="http://schemas.microsoft.com/office/drawing/2014/main" id="{6B69F72D-1BC3-2909-CF1D-4D720B12E37D}"/>
              </a:ext>
            </a:extLst>
          </p:cNvPr>
          <p:cNvSpPr/>
          <p:nvPr/>
        </p:nvSpPr>
        <p:spPr bwMode="auto">
          <a:xfrm>
            <a:off x="4499992" y="5301208"/>
            <a:ext cx="504056" cy="356620"/>
          </a:xfrm>
          <a:prstGeom prst="ellipse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31A74338-183D-9D9A-227D-5CD787078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408D55-7310-4E91-1627-EE9672FFAB43}"/>
              </a:ext>
            </a:extLst>
          </p:cNvPr>
          <p:cNvSpPr txBox="1"/>
          <p:nvPr/>
        </p:nvSpPr>
        <p:spPr>
          <a:xfrm>
            <a:off x="432521" y="2708920"/>
            <a:ext cx="8315944" cy="29903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자연수 속에는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Ca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2+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과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Mg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2+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 같은 이온이 존재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광물 속의 탄산염을 약산인 빗물이 용해시켜 자연수 속에 존재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09600" indent="-6096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CaCO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+ H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O + CO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     Ca</a:t>
            </a: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2+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+ 2 HCO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</a:t>
            </a: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-</a:t>
            </a:r>
          </a:p>
          <a:p>
            <a:pPr marL="180975" marR="0" lvl="0" indent="-180975" algn="l" defTabSz="914400" rtl="0" eaLnBrk="1" fontAlgn="base" latinLnBrk="1" hangingPunct="1">
              <a:lnSpc>
                <a:spcPct val="125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Ca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2+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과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Mg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2+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이온은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 속에서 비누와 반응하여 침전물을 형성하여 세척 효과를 떨어뜨리거나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보일러 내부에 물때를 끼게 함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09600" indent="-609600" algn="just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2 C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17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H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35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CO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</a:t>
            </a: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-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Na</a:t>
            </a: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+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ko-KR" sz="1800" b="0" kern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aq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 + Ca</a:t>
            </a: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2+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ko-KR" sz="1800" b="0" kern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aq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            </a:t>
            </a:r>
          </a:p>
          <a:p>
            <a:pPr marL="609600" indent="-609600" algn="just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                           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      C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17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H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35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CO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</a:t>
            </a: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- 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Ca</a:t>
            </a: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2+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-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O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CC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17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H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35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(s) + 2 Na</a:t>
            </a: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+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ko-KR" sz="1800" b="0" kern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aq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  <a:r>
              <a:rPr lang="en-US" altLang="ko-KR" sz="1800" b="0" kern="0" baseline="30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7EC9F9-65D4-AB1D-F93F-484CC66BAFB3}"/>
              </a:ext>
            </a:extLst>
          </p:cNvPr>
          <p:cNvSpPr txBox="1"/>
          <p:nvPr/>
        </p:nvSpPr>
        <p:spPr>
          <a:xfrm>
            <a:off x="467544" y="2204864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전이금속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2041A27-6C81-5E02-0B43-7AD697D7057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cxnSp>
        <p:nvCxnSpPr>
          <p:cNvPr id="8" name="직선 화살표 연결선 6">
            <a:extLst>
              <a:ext uri="{FF2B5EF4-FFF2-40B4-BE49-F238E27FC236}">
                <a16:creationId xmlns:a16="http://schemas.microsoft.com/office/drawing/2014/main" id="{155E3059-171A-BE70-97E8-4456EE14BCA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483768" y="5515644"/>
            <a:ext cx="642938" cy="1588"/>
          </a:xfrm>
          <a:prstGeom prst="straightConnector1">
            <a:avLst/>
          </a:prstGeom>
          <a:noFill/>
          <a:ln w="9525" algn="ctr">
            <a:solidFill>
              <a:schemeClr val="tx2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815F4360-5A79-8643-4117-E304A1BECC74}"/>
              </a:ext>
            </a:extLst>
          </p:cNvPr>
          <p:cNvSpPr txBox="1"/>
          <p:nvPr/>
        </p:nvSpPr>
        <p:spPr>
          <a:xfrm>
            <a:off x="432521" y="5762950"/>
            <a:ext cx="8315944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Ca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2+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과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Mg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2+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이온은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우리 몸 속에서 중요한 역할을 함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en-US" altLang="ko-KR" sz="1800" b="0" kern="0" baseline="30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509919"/>
      </p:ext>
    </p:extLst>
  </p:cSld>
  <p:clrMapOvr>
    <a:masterClrMapping/>
  </p:clrMapOvr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2. </a:t>
            </a:r>
            <a:r>
              <a:rPr lang="ko-KR" altLang="en-US"/>
              <a:t>이론</a:t>
            </a:r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32521" y="2708920"/>
            <a:ext cx="8315944" cy="775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물 속에 존재하는 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  <a:cs typeface="Times New Roman"/>
              </a:rPr>
              <a:t>Ca</a:t>
            </a:r>
            <a:r>
              <a:rPr lang="en-US" altLang="ko-KR" sz="1800" b="0" kern="0" baseline="30000">
                <a:solidFill>
                  <a:srgbClr val="000000"/>
                </a:solidFill>
                <a:latin typeface="맑은 고딕"/>
                <a:ea typeface="맑은 고딕"/>
                <a:cs typeface="Times New Roman"/>
              </a:rPr>
              <a:t>2+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  <a:cs typeface="Times New Roman"/>
              </a:rPr>
              <a:t>과 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  <a:cs typeface="Times New Roman"/>
              </a:rPr>
              <a:t>Mg</a:t>
            </a:r>
            <a:r>
              <a:rPr lang="en-US" altLang="ko-KR" sz="1800" b="0" kern="0" baseline="30000">
                <a:solidFill>
                  <a:srgbClr val="000000"/>
                </a:solidFill>
                <a:latin typeface="맑은 고딕"/>
                <a:ea typeface="맑은 고딕"/>
                <a:cs typeface="Times New Roman"/>
              </a:rPr>
              <a:t>2+ 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이온의 정도를 세기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(</a:t>
            </a:r>
            <a:r>
              <a:rPr lang="en-US" altLang="ko-KR" sz="1800" b="0" kern="0">
                <a:latin typeface="맑은 고딕"/>
                <a:ea typeface="맑은 고딕"/>
              </a:rPr>
              <a:t>Hardness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)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로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나타내는데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이것이 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120 ppm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이상이면 센물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(</a:t>
            </a:r>
            <a:r>
              <a:rPr lang="en-US" altLang="ko-KR" sz="1800" b="0" kern="0">
                <a:latin typeface="맑은 고딕"/>
                <a:ea typeface="맑은 고딕"/>
              </a:rPr>
              <a:t>Hard water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)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이라고 한다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. </a:t>
            </a:r>
            <a:endParaRPr lang="en-US" altLang="ko-KR" sz="1800" b="0" kern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2204864"/>
            <a:ext cx="787395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>
                <a:solidFill>
                  <a:prstClr val="black"/>
                </a:solidFill>
                <a:latin typeface="맑은 고딕"/>
                <a:ea typeface="맑은 고딕"/>
                <a:cs typeface="나눔고딕"/>
              </a:rPr>
              <a:t>센물</a:t>
            </a:r>
            <a:r>
              <a:rPr kumimoji="0" lang="en-US" altLang="ko-KR" sz="2000">
                <a:solidFill>
                  <a:prstClr val="black"/>
                </a:solidFill>
                <a:latin typeface="맑은 고딕"/>
                <a:ea typeface="맑은 고딕"/>
                <a:cs typeface="나눔고딕"/>
              </a:rPr>
              <a:t> </a:t>
            </a:r>
            <a:endParaRPr kumimoji="0" lang="ko-KR" altLang="en-US" sz="2000">
              <a:solidFill>
                <a:prstClr val="black"/>
              </a:solidFill>
              <a:latin typeface="맑은 고딕"/>
              <a:ea typeface="맑은 고딕"/>
              <a:cs typeface="나눔고딕"/>
            </a:endParaRPr>
          </a:p>
        </p:txBody>
      </p:sp>
      <p:sp>
        <p:nvSpPr>
          <p:cNvPr id="6" name="직사각형 9"/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1" i="0" u="none" strike="noStrike" kern="0" cap="none" spc="0" normalizeH="0" baseline="0"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/>
              <a:ea typeface="맑은 고딕"/>
              <a:cs typeface="나눔고딕"/>
            </a:endParaRPr>
          </a:p>
        </p:txBody>
      </p:sp>
      <p:pic>
        <p:nvPicPr>
          <p:cNvPr id="3" name="Picture 2" descr="http://www.chemmate.com/7th_finish/7th_chem1/web/lvfbt047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2915816" y="3717032"/>
            <a:ext cx="3254599" cy="23042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2. </a:t>
            </a:r>
            <a:r>
              <a:rPr lang="ko-KR" altLang="en-US"/>
              <a:t>이론</a:t>
            </a:r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32521" y="2708920"/>
            <a:ext cx="8315944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세기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(Hardness): 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물 속의 모든 알칼리 토금속 이온의 전체 농도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. 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물 시료 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1 L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에 들어있는 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CaCO</a:t>
            </a:r>
            <a:r>
              <a:rPr lang="en-US" altLang="ko-KR" sz="1800" b="0" kern="0" baseline="-25000">
                <a:solidFill>
                  <a:srgbClr val="000000"/>
                </a:solidFill>
                <a:latin typeface="맑은 고딕"/>
                <a:ea typeface="맑은 고딕"/>
              </a:rPr>
              <a:t>3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의 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mg</a:t>
            </a:r>
            <a:r>
              <a:rPr lang="ko-KR" altLang="en-US" sz="1800" b="0" kern="0">
                <a:solidFill>
                  <a:srgbClr val="000000"/>
                </a:solidFill>
                <a:latin typeface="맑은 고딕"/>
                <a:ea typeface="맑은 고딕"/>
              </a:rPr>
              <a:t>수로 표시 </a:t>
            </a:r>
            <a:r>
              <a:rPr lang="en-US" altLang="ko-KR" sz="1800" b="0" kern="0">
                <a:solidFill>
                  <a:srgbClr val="000000"/>
                </a:solidFill>
                <a:latin typeface="맑은 고딕"/>
                <a:ea typeface="맑은 고딕"/>
              </a:rPr>
              <a:t>(1 mg/L = 1 ppm)</a:t>
            </a:r>
            <a:endParaRPr lang="en-US" altLang="ko-KR" sz="1800" b="0" kern="0">
              <a:solidFill>
                <a:srgbClr val="000000"/>
              </a:solidFill>
              <a:latin typeface="맑은 고딕"/>
              <a:ea typeface="맑은 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kern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2204864"/>
            <a:ext cx="787395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>
                <a:solidFill>
                  <a:prstClr val="black"/>
                </a:solidFill>
                <a:latin typeface="맑은 고딕"/>
                <a:ea typeface="맑은 고딕"/>
                <a:cs typeface="나눔고딕"/>
              </a:rPr>
              <a:t>센물</a:t>
            </a:r>
            <a:r>
              <a:rPr kumimoji="0" lang="en-US" altLang="ko-KR" sz="2000">
                <a:solidFill>
                  <a:prstClr val="black"/>
                </a:solidFill>
                <a:latin typeface="맑은 고딕"/>
                <a:ea typeface="맑은 고딕"/>
                <a:cs typeface="나눔고딕"/>
              </a:rPr>
              <a:t> </a:t>
            </a:r>
            <a:endParaRPr kumimoji="0" lang="ko-KR" altLang="en-US" sz="2000">
              <a:solidFill>
                <a:prstClr val="black"/>
              </a:solidFill>
              <a:latin typeface="맑은 고딕"/>
              <a:ea typeface="맑은 고딕"/>
              <a:cs typeface="나눔고딕"/>
            </a:endParaRPr>
          </a:p>
        </p:txBody>
      </p:sp>
      <p:sp>
        <p:nvSpPr>
          <p:cNvPr id="6" name="직사각형 9"/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1" i="0" u="none" strike="noStrike" kern="0" cap="none" spc="0" normalizeH="0" baseline="0"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/>
              <a:ea typeface="맑은 고딕"/>
              <a:cs typeface="나눔고딕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83568" y="3645024"/>
            <a:ext cx="6600564" cy="1429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360000" algn="just">
              <a:lnSpc>
                <a:spcPct val="150000"/>
              </a:lnSpc>
              <a:spcBef>
                <a:spcPct val="20000"/>
              </a:spcBef>
              <a:buClr>
                <a:srgbClr val="000000"/>
              </a:buClr>
              <a:defRPr/>
            </a:pPr>
            <a:r>
              <a:rPr lang="ko-KR" altLang="en-US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만약 </a:t>
            </a: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[Ca</a:t>
            </a:r>
            <a:r>
              <a:rPr lang="en-US" altLang="ko-KR" sz="1800" b="0" kern="0" baseline="300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2+</a:t>
            </a: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] + [Mg</a:t>
            </a:r>
            <a:r>
              <a:rPr lang="en-US" altLang="ko-KR" sz="1800" b="0" kern="0" baseline="300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2+</a:t>
            </a: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] = 1 mM</a:t>
            </a:r>
            <a:r>
              <a:rPr lang="ko-KR" altLang="en-US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이면</a:t>
            </a:r>
            <a:r>
              <a:rPr lang="en-US" altLang="ko-KR" sz="1800" b="0" kern="0" baseline="300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 </a:t>
            </a:r>
            <a:endParaRPr lang="en-US" altLang="ko-KR" sz="1800" b="0" kern="0" baseline="300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marL="609600" indent="-360000" algn="just">
              <a:lnSpc>
                <a:spcPct val="150000"/>
              </a:lnSpc>
              <a:spcBef>
                <a:spcPct val="20000"/>
              </a:spcBef>
              <a:buClr>
                <a:srgbClr val="000000"/>
              </a:buClr>
              <a:defRPr/>
            </a:pP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1 mmol</a:t>
            </a:r>
            <a:r>
              <a:rPr lang="ko-KR" altLang="en-US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의 </a:t>
            </a: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CaCO</a:t>
            </a:r>
            <a:r>
              <a:rPr lang="en-US" altLang="ko-KR" sz="1800" b="0" kern="0" baseline="-250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3</a:t>
            </a:r>
            <a:r>
              <a:rPr lang="ko-KR" altLang="en-US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는 </a:t>
            </a: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100</a:t>
            </a:r>
            <a:r>
              <a:rPr lang="ko-KR" altLang="en-US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 </a:t>
            </a: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mg</a:t>
            </a:r>
            <a:r>
              <a:rPr lang="ko-KR" altLang="en-US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이므로 물 시료 </a:t>
            </a: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1 L</a:t>
            </a:r>
            <a:r>
              <a:rPr lang="ko-KR" altLang="en-US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에 들어있는  </a:t>
            </a:r>
            <a:endParaRPr lang="ko-KR" altLang="en-US" sz="1800" b="0" kern="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marL="609600" indent="-360000" algn="just">
              <a:lnSpc>
                <a:spcPct val="150000"/>
              </a:lnSpc>
              <a:spcBef>
                <a:spcPct val="20000"/>
              </a:spcBef>
              <a:buClr>
                <a:srgbClr val="000000"/>
              </a:buClr>
              <a:defRPr/>
            </a:pP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CaCO</a:t>
            </a:r>
            <a:r>
              <a:rPr lang="en-US" altLang="ko-KR" sz="1800" b="0" kern="0" baseline="-250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3</a:t>
            </a:r>
            <a:r>
              <a:rPr lang="ko-KR" altLang="en-US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는</a:t>
            </a:r>
            <a:r>
              <a:rPr lang="ko-KR" altLang="en-US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 </a:t>
            </a: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100 ppm</a:t>
            </a:r>
            <a:r>
              <a:rPr lang="ko-KR" altLang="en-US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이</a:t>
            </a: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 </a:t>
            </a:r>
            <a:r>
              <a:rPr lang="ko-KR" altLang="en-US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된다</a:t>
            </a:r>
            <a:r>
              <a:rPr lang="en-US" altLang="ko-KR" sz="1800" b="0" kern="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(1 mg/L = 1 ppm)</a:t>
            </a:r>
            <a:endParaRPr lang="en-US" altLang="ko-KR" sz="1800" b="0" kern="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168008" y="5373216"/>
            <a:ext cx="4086357" cy="3589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800" b="0" kern="0">
                <a:solidFill>
                  <a:srgbClr val="ff0000"/>
                </a:solidFill>
                <a:latin typeface="맑은 고딕"/>
                <a:ea typeface="맑은 고딕"/>
                <a:cs typeface="Arial"/>
              </a:rPr>
              <a:t>ppm : </a:t>
            </a:r>
            <a:r>
              <a:rPr lang="ko-KR" altLang="en-US" sz="1800" b="0" kern="0">
                <a:solidFill>
                  <a:srgbClr val="ff0000"/>
                </a:solidFill>
                <a:latin typeface="맑은 고딕"/>
                <a:ea typeface="맑은 고딕"/>
                <a:cs typeface="Arial"/>
              </a:rPr>
              <a:t>백만</a:t>
            </a:r>
            <a:r>
              <a:rPr lang="en-US" altLang="ko-KR" sz="1800" b="0" kern="0">
                <a:solidFill>
                  <a:srgbClr val="ff0000"/>
                </a:solidFill>
                <a:latin typeface="맑은 고딕"/>
                <a:ea typeface="맑은 고딕"/>
                <a:cs typeface="Arial"/>
              </a:rPr>
              <a:t> </a:t>
            </a:r>
            <a:r>
              <a:rPr lang="ko-KR" altLang="en-US" sz="1800" b="0" kern="0">
                <a:solidFill>
                  <a:srgbClr val="ff0000"/>
                </a:solidFill>
                <a:latin typeface="맑은 고딕"/>
                <a:ea typeface="맑은 고딕"/>
                <a:cs typeface="Arial"/>
              </a:rPr>
              <a:t>분의 </a:t>
            </a:r>
            <a:r>
              <a:rPr lang="en-US" altLang="ko-KR" sz="1800" b="0" kern="0">
                <a:solidFill>
                  <a:srgbClr val="ff0000"/>
                </a:solidFill>
                <a:latin typeface="맑은 고딕"/>
                <a:ea typeface="맑은 고딕"/>
                <a:cs typeface="Arial"/>
              </a:rPr>
              <a:t>1</a:t>
            </a:r>
            <a:r>
              <a:rPr lang="ko-KR" altLang="en-US" sz="1800" b="0" kern="0">
                <a:solidFill>
                  <a:srgbClr val="ff0000"/>
                </a:solidFill>
                <a:latin typeface="맑은 고딕"/>
                <a:ea typeface="맑은 고딕"/>
                <a:cs typeface="Arial"/>
              </a:rPr>
              <a:t> </a:t>
            </a:r>
            <a:r>
              <a:rPr lang="en-US" altLang="ko-KR" sz="1800" b="0" kern="0">
                <a:solidFill>
                  <a:srgbClr val="ff0000"/>
                </a:solidFill>
                <a:latin typeface="맑은 고딕"/>
                <a:ea typeface="맑은 고딕"/>
                <a:cs typeface="Arial"/>
              </a:rPr>
              <a:t>(parts</a:t>
            </a:r>
            <a:r>
              <a:rPr lang="ko-KR" altLang="en-US" sz="1800" b="0" kern="0">
                <a:solidFill>
                  <a:srgbClr val="ff0000"/>
                </a:solidFill>
                <a:latin typeface="맑은 고딕"/>
                <a:ea typeface="맑은 고딕"/>
                <a:cs typeface="Arial"/>
              </a:rPr>
              <a:t> </a:t>
            </a:r>
            <a:r>
              <a:rPr lang="en-US" altLang="ko-KR" sz="1800" b="0" kern="0">
                <a:solidFill>
                  <a:srgbClr val="ff0000"/>
                </a:solidFill>
                <a:latin typeface="맑은 고딕"/>
                <a:ea typeface="맑은 고딕"/>
                <a:cs typeface="Arial"/>
              </a:rPr>
              <a:t>per million) </a:t>
            </a:r>
            <a:endParaRPr lang="en-US" altLang="ko-KR" sz="1800" b="0" kern="0">
              <a:solidFill>
                <a:srgbClr val="ff0000"/>
              </a:solidFill>
              <a:latin typeface="맑은 고딕"/>
              <a:ea typeface="맑은 고딕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BE9EC7-2356-3740-AD92-62946118A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37FC88-1423-CC62-7162-5AD83F231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9DB661-A823-8F49-82A3-2C84CFB19EDD}"/>
              </a:ext>
            </a:extLst>
          </p:cNvPr>
          <p:cNvSpPr txBox="1"/>
          <p:nvPr/>
        </p:nvSpPr>
        <p:spPr>
          <a:xfrm>
            <a:off x="432521" y="2708920"/>
            <a:ext cx="8315944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물의 세기 분류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FBEB3B-27E1-B09D-2DD7-8D20EC9B1CEF}"/>
              </a:ext>
            </a:extLst>
          </p:cNvPr>
          <p:cNvSpPr txBox="1"/>
          <p:nvPr/>
        </p:nvSpPr>
        <p:spPr>
          <a:xfrm>
            <a:off x="467544" y="2204864"/>
            <a:ext cx="7873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센물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7C6992D-4AEF-4D0B-06FA-F5E5CE5769E6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5F485B07-39EE-29EB-3E5B-6207435F51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697631"/>
              </p:ext>
            </p:extLst>
          </p:nvPr>
        </p:nvGraphicFramePr>
        <p:xfrm>
          <a:off x="1643062" y="3356992"/>
          <a:ext cx="5857876" cy="257175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928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8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68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세기</a:t>
                      </a:r>
                      <a:r>
                        <a:rPr lang="en-US" altLang="ko-KR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en-US" altLang="ko-KR" sz="1600" b="0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ppm</a:t>
                      </a:r>
                      <a:r>
                        <a:rPr lang="en-US" altLang="ko-KR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 CaCO</a:t>
                      </a:r>
                      <a:r>
                        <a:rPr lang="en-US" altLang="ko-KR" sz="1600" b="0" baseline="-25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3</a:t>
                      </a:r>
                      <a:r>
                        <a:rPr lang="en-US" altLang="ko-KR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)</a:t>
                      </a:r>
                      <a:endParaRPr lang="ko-KR" altLang="en-US" sz="16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itchFamily="34" charset="0"/>
                      </a:endParaRP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분  류</a:t>
                      </a: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68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17.1ppm </a:t>
                      </a:r>
                      <a:r>
                        <a:rPr lang="ko-KR" altLang="en-US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이하</a:t>
                      </a: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단물</a:t>
                      </a:r>
                      <a:r>
                        <a:rPr lang="en-US" altLang="ko-KR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(Soft water)</a:t>
                      </a:r>
                      <a:endParaRPr lang="ko-KR" altLang="en-US" sz="16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itchFamily="34" charset="0"/>
                      </a:endParaRP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8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17.1ppm - 60ppm</a:t>
                      </a:r>
                      <a:endParaRPr lang="ko-KR" altLang="en-US" sz="16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itchFamily="34" charset="0"/>
                      </a:endParaRP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약간 센물</a:t>
                      </a: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68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60ppm - 120ppm</a:t>
                      </a:r>
                      <a:endParaRPr lang="ko-KR" altLang="en-US" sz="16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itchFamily="34" charset="0"/>
                      </a:endParaRP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제법 센물</a:t>
                      </a: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68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120ppm - 180ppm</a:t>
                      </a:r>
                      <a:endParaRPr lang="ko-KR" altLang="en-US" sz="16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itchFamily="34" charset="0"/>
                      </a:endParaRP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센물</a:t>
                      </a: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76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180ppm </a:t>
                      </a:r>
                      <a:r>
                        <a:rPr lang="ko-KR" altLang="en-US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이상</a:t>
                      </a: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itchFamily="34" charset="0"/>
                        </a:rPr>
                        <a:t>매우 센물</a:t>
                      </a:r>
                    </a:p>
                  </a:txBody>
                  <a:tcPr marL="91439" marR="914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8067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273F2-00BA-62C8-9501-D0E46EE45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8CD54A-DD5B-E079-9DC4-D2F8A9BD2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722306-72D5-CCA0-F0C3-3ADB355912C6}"/>
              </a:ext>
            </a:extLst>
          </p:cNvPr>
          <p:cNvSpPr txBox="1"/>
          <p:nvPr/>
        </p:nvSpPr>
        <p:spPr>
          <a:xfrm>
            <a:off x="432521" y="2708920"/>
            <a:ext cx="8315944" cy="3210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원자가 결합을 형성하려고 할 때 한 쪽 원자에서 일방적으로 전자쌍을 내주어서 공유결합을 형성하는 것을 말한다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리간드와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금속 이온 사이의 배위결합은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Lewis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염기의 상호 작용에 의해서 형성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B075F6-B546-1720-02B7-7AD0687F0E29}"/>
              </a:ext>
            </a:extLst>
          </p:cNvPr>
          <p:cNvSpPr txBox="1"/>
          <p:nvPr/>
        </p:nvSpPr>
        <p:spPr>
          <a:xfrm>
            <a:off x="467544" y="2204864"/>
            <a:ext cx="37067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배위결합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(Coordination bond)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B36E2C4E-BE59-127B-1471-FF74BF42CC7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58B89E8-3C59-E6E8-DC97-1A154DDC5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968" y="3717032"/>
            <a:ext cx="4390812" cy="1062617"/>
          </a:xfrm>
          <a:prstGeom prst="rect">
            <a:avLst/>
          </a:prstGeom>
        </p:spPr>
      </p:pic>
      <p:graphicFrame>
        <p:nvGraphicFramePr>
          <p:cNvPr id="9" name="Object 4">
            <a:extLst>
              <a:ext uri="{FF2B5EF4-FFF2-40B4-BE49-F238E27FC236}">
                <a16:creationId xmlns:a16="http://schemas.microsoft.com/office/drawing/2014/main" id="{D1397A66-8081-0371-CA9D-4777E3C0295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217429"/>
              </p:ext>
            </p:extLst>
          </p:nvPr>
        </p:nvGraphicFramePr>
        <p:xfrm>
          <a:off x="755576" y="3821963"/>
          <a:ext cx="3355975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3" imgW="3346322" imgH="943014" progId="ChemDraw.Document.6.0">
                  <p:embed/>
                </p:oleObj>
              </mc:Choice>
              <mc:Fallback>
                <p:oleObj name="CS ChemDraw Drawing" r:id="rId3" imgW="3346322" imgH="943014" progId="ChemDraw.Document.6.0">
                  <p:embed/>
                  <p:pic>
                    <p:nvPicPr>
                      <p:cNvPr id="8196" name="Object 4">
                        <a:extLst>
                          <a:ext uri="{FF2B5EF4-FFF2-40B4-BE49-F238E27FC236}">
                            <a16:creationId xmlns:a16="http://schemas.microsoft.com/office/drawing/2014/main" id="{018A0997-7AAB-7349-B43E-2AF619C4CDD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3821963"/>
                        <a:ext cx="3355975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708688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88531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A5A8CD-F0E0-3453-310D-0F61C78AF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7C2B70-C366-AAE0-C1CC-A539BE7C2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CDCEFF-7084-0770-E456-A92B615F65B3}"/>
              </a:ext>
            </a:extLst>
          </p:cNvPr>
          <p:cNvSpPr txBox="1"/>
          <p:nvPr/>
        </p:nvSpPr>
        <p:spPr>
          <a:xfrm>
            <a:off x="432521" y="2708920"/>
            <a:ext cx="8531967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배위화합물에서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중심에 있는 금속을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중심금속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이라 하고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중심금속에게 전자쌍을 준 중심금속 주위에 결합하고 있는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나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리간드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라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EC8BED-B675-994B-262D-F50909C62FAC}"/>
              </a:ext>
            </a:extLst>
          </p:cNvPr>
          <p:cNvSpPr txBox="1"/>
          <p:nvPr/>
        </p:nvSpPr>
        <p:spPr>
          <a:xfrm>
            <a:off x="467544" y="2204864"/>
            <a:ext cx="20441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리간드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(Ligand)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D658EABD-F5E2-31F1-F6B4-66A6130B46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1" name="Picture 5">
            <a:extLst>
              <a:ext uri="{FF2B5EF4-FFF2-40B4-BE49-F238E27FC236}">
                <a16:creationId xmlns:a16="http://schemas.microsoft.com/office/drawing/2014/main" id="{37A253B3-013C-5A81-7EA6-B39B703DE4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370"/>
          <a:stretch/>
        </p:blipFill>
        <p:spPr bwMode="auto">
          <a:xfrm>
            <a:off x="1619672" y="3604589"/>
            <a:ext cx="5760640" cy="260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>
            <a:extLst>
              <a:ext uri="{FF2B5EF4-FFF2-40B4-BE49-F238E27FC236}">
                <a16:creationId xmlns:a16="http://schemas.microsoft.com/office/drawing/2014/main" id="{82475488-A29A-15F1-764D-8CA80956D7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34" b="83392"/>
          <a:stretch/>
        </p:blipFill>
        <p:spPr bwMode="auto">
          <a:xfrm>
            <a:off x="2113249" y="5825471"/>
            <a:ext cx="2458751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967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A35C3-B81C-C160-931A-8710CA8C4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C63205-E106-0E7E-E95A-BF5145850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9D3355-3274-6E5A-AD39-605FF19A43EC}"/>
              </a:ext>
            </a:extLst>
          </p:cNvPr>
          <p:cNvSpPr txBox="1"/>
          <p:nvPr/>
        </p:nvSpPr>
        <p:spPr>
          <a:xfrm>
            <a:off x="467544" y="2204864"/>
            <a:ext cx="20441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리간드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(Ligand)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EAFF2C1-F876-8696-D36D-3658B5823C8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Picture 5">
            <a:extLst>
              <a:ext uri="{FF2B5EF4-FFF2-40B4-BE49-F238E27FC236}">
                <a16:creationId xmlns:a16="http://schemas.microsoft.com/office/drawing/2014/main" id="{9EC56F31-AF93-0582-9E35-E92DE71B5A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32" r="2669" b="3364"/>
          <a:stretch/>
        </p:blipFill>
        <p:spPr bwMode="auto">
          <a:xfrm>
            <a:off x="1536410" y="2708920"/>
            <a:ext cx="6071180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7531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3C37D9-34D4-2D08-3023-737C256E07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333764-3B3D-8497-318E-68E1A9E48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92174F-0711-DF0B-7423-1564A050D3FF}"/>
              </a:ext>
            </a:extLst>
          </p:cNvPr>
          <p:cNvSpPr txBox="1"/>
          <p:nvPr/>
        </p:nvSpPr>
        <p:spPr>
          <a:xfrm>
            <a:off x="432521" y="2708920"/>
            <a:ext cx="8531967" cy="15180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리간드에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 이상의 전자쌍이 있어 한 번에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 이상의 배위결합을 할 수 있는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리간드를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킬레이트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리간드</a:t>
            </a:r>
            <a:r>
              <a:rPr lang="en-US" altLang="ko-KR" sz="1800" b="0" dirty="0">
                <a:solidFill>
                  <a:srgbClr val="6633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라 하고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형성된 배위화합물을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킬레이트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화합물</a:t>
            </a:r>
            <a:r>
              <a:rPr lang="en-US" altLang="ko-KR" sz="1800" b="0" dirty="0">
                <a:solidFill>
                  <a:srgbClr val="6633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이라 한다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A8825A-DF8E-D247-4AE7-642D1389A6A7}"/>
              </a:ext>
            </a:extLst>
          </p:cNvPr>
          <p:cNvSpPr txBox="1"/>
          <p:nvPr/>
        </p:nvSpPr>
        <p:spPr>
          <a:xfrm>
            <a:off x="467544" y="2204864"/>
            <a:ext cx="40783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킬레이트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효과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(chelating effect) 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D592187F-350E-FA79-EC30-DD568AC3434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77C8CE8-664B-0C19-42B2-0D163AA619F3}"/>
              </a:ext>
            </a:extLst>
          </p:cNvPr>
          <p:cNvSpPr/>
          <p:nvPr/>
        </p:nvSpPr>
        <p:spPr>
          <a:xfrm>
            <a:off x="1691680" y="5545493"/>
            <a:ext cx="3707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ko-KR" altLang="en-US" b="0" dirty="0" err="1">
                <a:solidFill>
                  <a:srgbClr val="6633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킬레이트</a:t>
            </a:r>
            <a:r>
              <a:rPr lang="en-US" altLang="ko-KR" b="0" dirty="0">
                <a:solidFill>
                  <a:srgbClr val="6633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b="0" dirty="0">
                <a:solidFill>
                  <a:schemeClr val="accent1">
                    <a:lumMod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새우나 게의 집게를 뜻하는</a:t>
            </a:r>
            <a:r>
              <a:rPr lang="en-US" altLang="ko-KR" b="0" dirty="0">
                <a:solidFill>
                  <a:schemeClr val="accent1">
                    <a:lumMod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accent1">
                    <a:lumMod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그리스어의</a:t>
            </a:r>
            <a:r>
              <a:rPr lang="ko-KR" b="0" dirty="0">
                <a:solidFill>
                  <a:schemeClr val="accent1">
                    <a:lumMod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Chela</a:t>
            </a:r>
            <a:r>
              <a:rPr lang="ko-KR" altLang="en-US" b="0" dirty="0">
                <a:solidFill>
                  <a:schemeClr val="accent1">
                    <a:lumMod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라는 단어에서 유래</a:t>
            </a:r>
          </a:p>
        </p:txBody>
      </p:sp>
      <p:pic>
        <p:nvPicPr>
          <p:cNvPr id="7" name="Picture 5">
            <a:extLst>
              <a:ext uri="{FF2B5EF4-FFF2-40B4-BE49-F238E27FC236}">
                <a16:creationId xmlns:a16="http://schemas.microsoft.com/office/drawing/2014/main" id="{28FF738A-871F-8314-9A18-92B780CBB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5608372" y="3774173"/>
            <a:ext cx="1446569" cy="2514595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9" name="Picture 5">
            <a:extLst>
              <a:ext uri="{FF2B5EF4-FFF2-40B4-BE49-F238E27FC236}">
                <a16:creationId xmlns:a16="http://schemas.microsoft.com/office/drawing/2014/main" id="{EB875952-DC87-A9EE-DBBA-A41A290D44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2" t="30276" r="69992" b="58683"/>
          <a:stretch/>
        </p:blipFill>
        <p:spPr bwMode="auto">
          <a:xfrm>
            <a:off x="2267744" y="3743956"/>
            <a:ext cx="2716751" cy="126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FEC5365-B4EA-A7AA-E336-ABAB0D9B7E34}"/>
              </a:ext>
            </a:extLst>
          </p:cNvPr>
          <p:cNvSpPr txBox="1"/>
          <p:nvPr/>
        </p:nvSpPr>
        <p:spPr>
          <a:xfrm>
            <a:off x="3124604" y="4955478"/>
            <a:ext cx="889392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300" b="0" dirty="0">
                <a:solidFill>
                  <a:srgbClr val="0070C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M</a:t>
            </a:r>
            <a:r>
              <a:rPr lang="en-US" altLang="ko-KR" sz="2300" b="0" baseline="30000" dirty="0">
                <a:solidFill>
                  <a:srgbClr val="0070C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n+</a:t>
            </a:r>
            <a:endParaRPr lang="ko-KR" altLang="en-US" sz="23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3AE92052-420C-0C5E-48B8-E2AC574F0A7C}"/>
              </a:ext>
            </a:extLst>
          </p:cNvPr>
          <p:cNvCxnSpPr>
            <a:cxnSpLocks/>
          </p:cNvCxnSpPr>
          <p:nvPr/>
        </p:nvCxnSpPr>
        <p:spPr bwMode="auto">
          <a:xfrm>
            <a:off x="2915816" y="4872515"/>
            <a:ext cx="418497" cy="162105"/>
          </a:xfrm>
          <a:prstGeom prst="line">
            <a:avLst/>
          </a:prstGeom>
          <a:noFill/>
          <a:ln w="9525" cap="flat" cmpd="sng" algn="ctr">
            <a:solidFill>
              <a:srgbClr val="000066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334D96AA-5DCE-1C0C-7980-EFA4C5449B13}"/>
              </a:ext>
            </a:extLst>
          </p:cNvPr>
          <p:cNvCxnSpPr>
            <a:cxnSpLocks/>
          </p:cNvCxnSpPr>
          <p:nvPr/>
        </p:nvCxnSpPr>
        <p:spPr bwMode="auto">
          <a:xfrm flipH="1">
            <a:off x="3724456" y="4872515"/>
            <a:ext cx="418497" cy="162105"/>
          </a:xfrm>
          <a:prstGeom prst="line">
            <a:avLst/>
          </a:prstGeom>
          <a:noFill/>
          <a:ln w="9525" cap="flat" cmpd="sng" algn="ctr">
            <a:solidFill>
              <a:srgbClr val="000066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41936297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E5627-FF11-AD61-1AD1-F9AF181A4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BAB2FB-BE21-C010-A717-53E2E7416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DEA165-21E2-9CE2-51ED-42A267C00698}"/>
              </a:ext>
            </a:extLst>
          </p:cNvPr>
          <p:cNvSpPr txBox="1"/>
          <p:nvPr/>
        </p:nvSpPr>
        <p:spPr>
          <a:xfrm>
            <a:off x="467544" y="2204864"/>
            <a:ext cx="52307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EDTA (ethylene diamine </a:t>
            </a:r>
            <a:r>
              <a:rPr kumimoji="0" lang="en-US" altLang="ko-KR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tetraacetic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acid)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64DD794-BF91-3EBC-A010-1C8E185B5B5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4E15E1-89BE-965A-A75F-0DFF1DADBDB5}"/>
              </a:ext>
            </a:extLst>
          </p:cNvPr>
          <p:cNvSpPr txBox="1"/>
          <p:nvPr/>
        </p:nvSpPr>
        <p:spPr>
          <a:xfrm>
            <a:off x="432521" y="2708920"/>
            <a:ext cx="8531967" cy="1594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EDTA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화학분석 분야에서 가장 널리 쓰이는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킬레이트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리간드이다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EDTA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표기한다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4" name="Object 8">
            <a:extLst>
              <a:ext uri="{FF2B5EF4-FFF2-40B4-BE49-F238E27FC236}">
                <a16:creationId xmlns:a16="http://schemas.microsoft.com/office/drawing/2014/main" id="{57BE2B0C-40AD-3B39-5BB3-47268BC78F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1565611"/>
              </p:ext>
            </p:extLst>
          </p:nvPr>
        </p:nvGraphicFramePr>
        <p:xfrm>
          <a:off x="1291010" y="3551066"/>
          <a:ext cx="2647258" cy="1216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2" imgW="3514344" imgH="1616964" progId="ChemDraw.Document.6.0">
                  <p:embed/>
                </p:oleObj>
              </mc:Choice>
              <mc:Fallback>
                <p:oleObj name="CS ChemDraw Drawing" r:id="rId2" imgW="3514344" imgH="1616964" progId="ChemDraw.Document.6.0">
                  <p:embed/>
                  <p:pic>
                    <p:nvPicPr>
                      <p:cNvPr id="11267" name="Object 8">
                        <a:extLst>
                          <a:ext uri="{FF2B5EF4-FFF2-40B4-BE49-F238E27FC236}">
                            <a16:creationId xmlns:a16="http://schemas.microsoft.com/office/drawing/2014/main" id="{D3D39164-A901-DD90-6258-5300355CDC3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1010" y="3551066"/>
                        <a:ext cx="2647258" cy="12167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직사각형 6">
            <a:extLst>
              <a:ext uri="{FF2B5EF4-FFF2-40B4-BE49-F238E27FC236}">
                <a16:creationId xmlns:a16="http://schemas.microsoft.com/office/drawing/2014/main" id="{EA8A5788-027E-95E4-C343-9B41717368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8562" y="5563569"/>
            <a:ext cx="92925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0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20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en-US" altLang="ko-KR" sz="20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r>
              <a:rPr lang="en-US" altLang="ko-KR" sz="20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endParaRPr lang="ko-KR" altLang="en-US" sz="1800" b="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7">
            <a:extLst>
              <a:ext uri="{FF2B5EF4-FFF2-40B4-BE49-F238E27FC236}">
                <a16:creationId xmlns:a16="http://schemas.microsoft.com/office/drawing/2014/main" id="{34451397-5B8A-29FC-3E95-739C88E75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5724" y="3999241"/>
            <a:ext cx="6821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0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20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20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1800" b="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0" name="Object 6">
            <a:extLst>
              <a:ext uri="{FF2B5EF4-FFF2-40B4-BE49-F238E27FC236}">
                <a16:creationId xmlns:a16="http://schemas.microsoft.com/office/drawing/2014/main" id="{8C3E358E-C3A8-B68E-C750-AACC8DBED53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935905"/>
              </p:ext>
            </p:extLst>
          </p:nvPr>
        </p:nvGraphicFramePr>
        <p:xfrm>
          <a:off x="3203848" y="5122691"/>
          <a:ext cx="2647258" cy="1216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4" imgW="3514344" imgH="1616964" progId="ChemDraw.Document.6.0">
                  <p:embed/>
                </p:oleObj>
              </mc:Choice>
              <mc:Fallback>
                <p:oleObj name="CS ChemDraw Drawing" r:id="rId4" imgW="3514344" imgH="1616964" progId="ChemDraw.Document.6.0">
                  <p:embed/>
                  <p:pic>
                    <p:nvPicPr>
                      <p:cNvPr id="11270" name="Object 6">
                        <a:extLst>
                          <a:ext uri="{FF2B5EF4-FFF2-40B4-BE49-F238E27FC236}">
                            <a16:creationId xmlns:a16="http://schemas.microsoft.com/office/drawing/2014/main" id="{434C3538-8333-D301-E514-C0508F4374B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5122691"/>
                        <a:ext cx="2647258" cy="12167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>
            <a:extLst>
              <a:ext uri="{FF2B5EF4-FFF2-40B4-BE49-F238E27FC236}">
                <a16:creationId xmlns:a16="http://schemas.microsoft.com/office/drawing/2014/main" id="{5E84E303-E6EE-1614-77B4-817220A4680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337863"/>
              </p:ext>
            </p:extLst>
          </p:nvPr>
        </p:nvGraphicFramePr>
        <p:xfrm>
          <a:off x="5220072" y="3573016"/>
          <a:ext cx="2407642" cy="11693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6" imgW="3326892" imgH="1616964" progId="ChemDraw.Document.6.0">
                  <p:embed/>
                </p:oleObj>
              </mc:Choice>
              <mc:Fallback>
                <p:oleObj name="CS ChemDraw Drawing" r:id="rId6" imgW="3326892" imgH="1616964" progId="ChemDraw.Document.6.0">
                  <p:embed/>
                  <p:pic>
                    <p:nvPicPr>
                      <p:cNvPr id="11271" name="Object 7">
                        <a:extLst>
                          <a:ext uri="{FF2B5EF4-FFF2-40B4-BE49-F238E27FC236}">
                            <a16:creationId xmlns:a16="http://schemas.microsoft.com/office/drawing/2014/main" id="{42F07D33-E902-2B60-B50D-C4F11858BC8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072" y="3573016"/>
                        <a:ext cx="2407642" cy="116938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직사각형 9">
            <a:extLst>
              <a:ext uri="{FF2B5EF4-FFF2-40B4-BE49-F238E27FC236}">
                <a16:creationId xmlns:a16="http://schemas.microsoft.com/office/drawing/2014/main" id="{1500033E-EC03-0E3E-CD61-6F4E3D8D55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0352" y="3999241"/>
            <a:ext cx="56857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0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r>
              <a:rPr lang="en-US" altLang="ko-KR" sz="20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4-</a:t>
            </a:r>
            <a:endParaRPr lang="ko-KR" altLang="en-US" sz="1800" b="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35611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B86F46-8B0D-500E-9A66-031C76E08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DA6DFE-3EA3-AD33-AE38-790B1EC1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133233-E384-D4BF-A97A-CBBBCB9A861B}"/>
              </a:ext>
            </a:extLst>
          </p:cNvPr>
          <p:cNvSpPr txBox="1"/>
          <p:nvPr/>
        </p:nvSpPr>
        <p:spPr>
          <a:xfrm>
            <a:off x="467544" y="2204864"/>
            <a:ext cx="52307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EDTA (ethylene diamine </a:t>
            </a:r>
            <a:r>
              <a:rPr kumimoji="0" lang="en-US" altLang="ko-KR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tetraacetic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acid)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1A72616F-29A9-8993-064A-02187D0DF692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DED2EA-2E68-970A-24C6-262D8ADED401}"/>
              </a:ext>
            </a:extLst>
          </p:cNvPr>
          <p:cNvSpPr txBox="1"/>
          <p:nvPr/>
        </p:nvSpPr>
        <p:spPr>
          <a:xfrm>
            <a:off x="432521" y="2708920"/>
            <a:ext cx="8531967" cy="2018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EDTA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여섯자리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킬레이트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리간드로서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대부분의 금속화합물과 강한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1:1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착물을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형성하므로 적정을 이용하여 금속원소 정량 가능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Picture 7" descr="http://upload.wikimedia.org/wikipedia/commons/5/57/Metal-EDTA.png">
            <a:extLst>
              <a:ext uri="{FF2B5EF4-FFF2-40B4-BE49-F238E27FC236}">
                <a16:creationId xmlns:a16="http://schemas.microsoft.com/office/drawing/2014/main" id="{D2C80D54-781C-EE9C-547F-0FEB8790B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25" y="3917059"/>
            <a:ext cx="146526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직사각형 4">
            <a:extLst>
              <a:ext uri="{FF2B5EF4-FFF2-40B4-BE49-F238E27FC236}">
                <a16:creationId xmlns:a16="http://schemas.microsoft.com/office/drawing/2014/main" id="{81594F3C-4325-BB1B-0201-6AD2BEAC6B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3540" y="3662690"/>
            <a:ext cx="2565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ko-KR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ko-KR" sz="1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n+ </a:t>
            </a:r>
            <a:r>
              <a:rPr lang="en-US" altLang="ko-KR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+ Y</a:t>
            </a:r>
            <a:r>
              <a:rPr lang="en-US" altLang="ko-KR" sz="1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4-                </a:t>
            </a:r>
            <a:r>
              <a:rPr lang="en-US" altLang="ko-KR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[MY]</a:t>
            </a:r>
            <a:r>
              <a:rPr lang="en-US" altLang="ko-KR" sz="1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n-4</a:t>
            </a:r>
            <a:endParaRPr lang="ko-KR" altLang="en-US" sz="1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직선 화살표 연결선 6">
            <a:extLst>
              <a:ext uri="{FF2B5EF4-FFF2-40B4-BE49-F238E27FC236}">
                <a16:creationId xmlns:a16="http://schemas.microsoft.com/office/drawing/2014/main" id="{670083D4-91CC-2418-833F-DE69C1B299B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228753" y="3861127"/>
            <a:ext cx="428625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aphicFrame>
        <p:nvGraphicFramePr>
          <p:cNvPr id="15" name="Object 2">
            <a:extLst>
              <a:ext uri="{FF2B5EF4-FFF2-40B4-BE49-F238E27FC236}">
                <a16:creationId xmlns:a16="http://schemas.microsoft.com/office/drawing/2014/main" id="{2743ED30-5734-0893-6975-54661315F18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4347888"/>
              </p:ext>
            </p:extLst>
          </p:nvPr>
        </p:nvGraphicFramePr>
        <p:xfrm>
          <a:off x="2226543" y="4290121"/>
          <a:ext cx="2663825" cy="1293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3" imgW="3326892" imgH="1616964" progId="ChemDraw.Document.6.0">
                  <p:embed/>
                </p:oleObj>
              </mc:Choice>
              <mc:Fallback>
                <p:oleObj name="CS ChemDraw Drawing" r:id="rId3" imgW="3326892" imgH="1616964" progId="ChemDraw.Document.6.0">
                  <p:embed/>
                  <p:pic>
                    <p:nvPicPr>
                      <p:cNvPr id="14342" name="Object 2">
                        <a:extLst>
                          <a:ext uri="{FF2B5EF4-FFF2-40B4-BE49-F238E27FC236}">
                            <a16:creationId xmlns:a16="http://schemas.microsoft.com/office/drawing/2014/main" id="{2CBEAE51-D19A-D015-BB94-3A66597290E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6543" y="4290121"/>
                        <a:ext cx="2663825" cy="1293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708688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직사각형 8">
            <a:extLst>
              <a:ext uri="{FF2B5EF4-FFF2-40B4-BE49-F238E27FC236}">
                <a16:creationId xmlns:a16="http://schemas.microsoft.com/office/drawing/2014/main" id="{94A43ADA-85F7-1E68-C01B-F90A07FC20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8111" y="4718746"/>
            <a:ext cx="9573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ko-KR" sz="18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n+     </a:t>
            </a:r>
            <a:r>
              <a:rPr lang="en-US" altLang="ko-KR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endParaRPr lang="ko-KR" altLang="en-US" sz="1800" dirty="0"/>
          </a:p>
        </p:txBody>
      </p:sp>
      <p:cxnSp>
        <p:nvCxnSpPr>
          <p:cNvPr id="17" name="직선 화살표 연결선 10">
            <a:extLst>
              <a:ext uri="{FF2B5EF4-FFF2-40B4-BE49-F238E27FC236}">
                <a16:creationId xmlns:a16="http://schemas.microsoft.com/office/drawing/2014/main" id="{59A2FF79-AA40-5CBE-C703-FF54DCFE647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012605" y="4933059"/>
            <a:ext cx="928688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" name="TextBox 2">
            <a:extLst>
              <a:ext uri="{FF2B5EF4-FFF2-40B4-BE49-F238E27FC236}">
                <a16:creationId xmlns:a16="http://schemas.microsoft.com/office/drawing/2014/main" id="{2731BE51-88B5-B294-842B-0214DDDB3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7889" y="6052714"/>
            <a:ext cx="424123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ctr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ctr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ctr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ctr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ko-KR" altLang="en-US" sz="14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https://www.chemtube3d.com/coedta/</a:t>
            </a:r>
            <a:endParaRPr lang="ko-KR" altLang="en-US" sz="1400" b="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12571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24A88-8ED6-8051-B195-E72FDCB50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65339A-814F-0673-F6E4-12C0A21B1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91B02C-4324-E3C8-AFD5-A5872E9AFD10}"/>
              </a:ext>
            </a:extLst>
          </p:cNvPr>
          <p:cNvSpPr txBox="1"/>
          <p:nvPr/>
        </p:nvSpPr>
        <p:spPr>
          <a:xfrm>
            <a:off x="467544" y="2204864"/>
            <a:ext cx="23139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지시약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(Indicator)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CCA397C6-842C-FFF7-EF72-D1EC4FAD793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B88B23-B6A1-2D20-7BFA-48460AF260CB}"/>
              </a:ext>
            </a:extLst>
          </p:cNvPr>
          <p:cNvSpPr txBox="1"/>
          <p:nvPr/>
        </p:nvSpPr>
        <p:spPr>
          <a:xfrm>
            <a:off x="432521" y="2708920"/>
            <a:ext cx="8315943" cy="3557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EDTA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적정에 쓰이는 가장 일반적인 방법은 금속이온과 결합하여 색이 변하는 금속 이온 지시약을 사용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이번 실험에서는 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Eriochrom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Black T (EBT)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지시약으로 사용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EBT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수용액은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pH 10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부근에서 청색을 띄는데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Ca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이나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Mg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등의 금속이온이 존재할 경우 먼저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킬레이트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착물을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형성해 </a:t>
            </a:r>
            <a:r>
              <a:rPr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적자색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띄고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EDTA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적정하면 금속이온과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EDTA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착물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무색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만들어 용액은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청색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띄게 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239F9951-891B-A6E7-4145-704358040F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8414" y="5229200"/>
            <a:ext cx="7107171" cy="9262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marL="609600" indent="-609600"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1066800" indent="-60960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Mg</a:t>
            </a:r>
            <a:r>
              <a:rPr kumimoji="1" lang="en-US" altLang="ko-KR" sz="1800" b="0" i="0" u="none" strike="noStrike" kern="0" cap="none" spc="0" normalizeH="0" baseline="30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2+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-EBT</a:t>
            </a:r>
            <a:r>
              <a:rPr kumimoji="1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착물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적자색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 EDTA →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EBT(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청색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 Mg</a:t>
            </a:r>
            <a:r>
              <a:rPr kumimoji="1" lang="en-US" altLang="ko-KR" sz="1800" b="0" i="0" u="none" strike="noStrike" kern="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2+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-EDTA(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무색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</a:p>
          <a:p>
            <a:pPr marL="609600" marR="0" lvl="0" indent="-609600" algn="ctr" defTabSz="9144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Ca</a:t>
            </a:r>
            <a:r>
              <a:rPr kumimoji="1" lang="en-US" altLang="ko-KR" sz="1800" b="0" i="0" u="none" strike="noStrike" kern="0" cap="none" spc="0" normalizeH="0" baseline="30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2+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-EBT</a:t>
            </a:r>
            <a:r>
              <a:rPr kumimoji="1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착물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적자색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 EDTA →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EBT(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청색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 Ca</a:t>
            </a:r>
            <a:r>
              <a:rPr kumimoji="1" lang="en-US" altLang="ko-KR" sz="1800" b="0" i="0" u="none" strike="noStrike" kern="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2+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-EDTA(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무색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endParaRPr kumimoji="1" lang="en-US" altLang="ko-KR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71928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86C77-85C6-635C-5E9D-D21A2F201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B2B37E0-D0FE-2231-A498-AC0B272D0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C259C0-0E37-EF8A-30D2-C8A28349100D}"/>
              </a:ext>
            </a:extLst>
          </p:cNvPr>
          <p:cNvSpPr txBox="1"/>
          <p:nvPr/>
        </p:nvSpPr>
        <p:spPr>
          <a:xfrm>
            <a:off x="467544" y="2204864"/>
            <a:ext cx="52153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지시약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(Indicator): </a:t>
            </a:r>
            <a:r>
              <a:rPr lang="en-US" altLang="ko-KR" sz="20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Eriochrom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Black T (EBT)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09DA7FF-F317-AF52-FD90-7BE613567EA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4F3D9163-5B41-89A1-6CBE-BF81F7D4E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8414" y="2758877"/>
            <a:ext cx="7107171" cy="9262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marL="609600" indent="-609600"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1066800" indent="-60960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Mg</a:t>
            </a:r>
            <a:r>
              <a:rPr kumimoji="1" lang="en-US" altLang="ko-KR" sz="1800" b="0" i="0" u="none" strike="noStrike" kern="0" cap="none" spc="0" normalizeH="0" baseline="30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2+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-EBT</a:t>
            </a:r>
            <a:r>
              <a:rPr kumimoji="1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착물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적자색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 EDTA →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EBT(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청색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 Mg</a:t>
            </a:r>
            <a:r>
              <a:rPr kumimoji="1" lang="en-US" altLang="ko-KR" sz="1800" b="0" i="0" u="none" strike="noStrike" kern="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2+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-EDTA(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무색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</a:p>
          <a:p>
            <a:pPr marL="609600" marR="0" lvl="0" indent="-609600" algn="ctr" defTabSz="9144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Ca</a:t>
            </a:r>
            <a:r>
              <a:rPr kumimoji="1" lang="en-US" altLang="ko-KR" sz="1800" b="0" i="0" u="none" strike="noStrike" kern="0" cap="none" spc="0" normalizeH="0" baseline="30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2+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-EBT</a:t>
            </a:r>
            <a:r>
              <a:rPr kumimoji="1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착물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적자색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 EDTA →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EBT(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청색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 Ca</a:t>
            </a:r>
            <a:r>
              <a:rPr kumimoji="1" lang="en-US" altLang="ko-KR" sz="1800" b="0" i="0" u="none" strike="noStrike" kern="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2+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-EDTA(</a:t>
            </a:r>
            <a:r>
              <a:rPr kumimoji="1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무색</a:t>
            </a:r>
            <a:r>
              <a:rPr kumimoji="1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) </a:t>
            </a:r>
            <a:endParaRPr kumimoji="1" lang="en-US" altLang="ko-KR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4" name="Picture 2" descr="File:Erio T.svg">
            <a:hlinkClick r:id="rId3"/>
            <a:extLst>
              <a:ext uri="{FF2B5EF4-FFF2-40B4-BE49-F238E27FC236}">
                <a16:creationId xmlns:a16="http://schemas.microsoft.com/office/drawing/2014/main" id="{98123E85-D99F-0F28-A62A-C8C1F2542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04493"/>
            <a:ext cx="2638425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ttp://upload.wikimedia.org/wikipedia/commons/thumb/3/30/Eriochrome_Black_T_indicator_color_change.jpg/400px-Eriochrome_Black_T_indicator_color_change.jpg">
            <a:hlinkClick r:id="rId5"/>
            <a:extLst>
              <a:ext uri="{FF2B5EF4-FFF2-40B4-BE49-F238E27FC236}">
                <a16:creationId xmlns:a16="http://schemas.microsoft.com/office/drawing/2014/main" id="{80C6BE8D-C7DA-5E9B-5409-04F279FB7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933056"/>
            <a:ext cx="3242235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5">
            <a:extLst>
              <a:ext uri="{FF2B5EF4-FFF2-40B4-BE49-F238E27FC236}">
                <a16:creationId xmlns:a16="http://schemas.microsoft.com/office/drawing/2014/main" id="{02B329F8-BE41-3AF9-A1B1-9492BB2EC1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1482" y="5999981"/>
            <a:ext cx="9348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at pH 10</a:t>
            </a:r>
            <a:endParaRPr lang="ko-KR" altLang="en-US" sz="1400" b="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10" name="직사각형 6">
            <a:extLst>
              <a:ext uri="{FF2B5EF4-FFF2-40B4-BE49-F238E27FC236}">
                <a16:creationId xmlns:a16="http://schemas.microsoft.com/office/drawing/2014/main" id="{80838BC7-169C-C053-E7F2-BF022BD4A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5858" y="5999981"/>
            <a:ext cx="21208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4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with Ca</a:t>
            </a:r>
            <a:r>
              <a:rPr lang="en-US" altLang="ko-KR" sz="1400" b="0" baseline="30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2+</a:t>
            </a:r>
            <a:endParaRPr lang="ko-KR" altLang="en-US" sz="1400" b="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11" name="직사각형 7">
            <a:extLst>
              <a:ext uri="{FF2B5EF4-FFF2-40B4-BE49-F238E27FC236}">
                <a16:creationId xmlns:a16="http://schemas.microsoft.com/office/drawing/2014/main" id="{E5FE8832-C1E2-91B1-DF94-1DB8F79E83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9104" y="5769897"/>
            <a:ext cx="17129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4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Eriochrom</a:t>
            </a:r>
            <a:r>
              <a:rPr lang="en-US" altLang="ko-KR" sz="14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Black T </a:t>
            </a:r>
            <a:endParaRPr lang="ko-KR" altLang="en-US" sz="14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6559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33647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 ㎖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뷰렛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 ㎖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 ㎖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스포이드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㎖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㎖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250 ㎖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부피플라스크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유리막대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Hotplate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3635896" y="2708920"/>
            <a:ext cx="3886881" cy="1248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0.01 M Ca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2+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표준용액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pH 10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완충용액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0.01 M Na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Y∙2H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 (EDTA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3671331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3599893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FF5CB45-4F1A-A10D-95A7-5AEF6F37D0A2}"/>
              </a:ext>
            </a:extLst>
          </p:cNvPr>
          <p:cNvSpPr txBox="1"/>
          <p:nvPr/>
        </p:nvSpPr>
        <p:spPr>
          <a:xfrm>
            <a:off x="6984776" y="2708920"/>
            <a:ext cx="1547664" cy="825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EBT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지시약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수돗물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B67EE0AA-965C-F935-5003-8E7E9074D264}"/>
              </a:ext>
            </a:extLst>
          </p:cNvPr>
          <p:cNvGrpSpPr/>
          <p:nvPr/>
        </p:nvGrpSpPr>
        <p:grpSpPr>
          <a:xfrm>
            <a:off x="3419872" y="4493993"/>
            <a:ext cx="5452617" cy="1755899"/>
            <a:chOff x="3266032" y="4293096"/>
            <a:chExt cx="6075490" cy="1956482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F08557DC-8B2B-CCCB-0751-43CA25E6E7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53653" t="1644" b="53712"/>
            <a:stretch/>
          </p:blipFill>
          <p:spPr>
            <a:xfrm>
              <a:off x="4911159" y="4293096"/>
              <a:ext cx="1601924" cy="1956482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38B90CA3-93C7-3662-97E4-D12AB941D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0417" t="51169" r="10417" b="4845"/>
            <a:stretch/>
          </p:blipFill>
          <p:spPr>
            <a:xfrm>
              <a:off x="6564210" y="4293096"/>
              <a:ext cx="2777312" cy="1956482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8375E1D0-D965-F700-4B78-D049D9C7A4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1644" r="52213" b="53712"/>
            <a:stretch/>
          </p:blipFill>
          <p:spPr>
            <a:xfrm>
              <a:off x="3266032" y="4293096"/>
              <a:ext cx="1651688" cy="195648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8682E0-7587-C31B-6E99-5A6A69523FB5}"/>
              </a:ext>
            </a:extLst>
          </p:cNvPr>
          <p:cNvSpPr txBox="1"/>
          <p:nvPr/>
        </p:nvSpPr>
        <p:spPr>
          <a:xfrm>
            <a:off x="432520" y="2708920"/>
            <a:ext cx="8531968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EDTA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용액 만들기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Y∙2H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0.93 g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비커에 칭량하여 증류수 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50 mL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녹인다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 용액을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250 mL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부피플라스크에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넣고 눈금까지 증류수로 채운 다음 잘 흔들어 준다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C59642-57D4-65F0-57AD-C7FDB1595FD0}"/>
              </a:ext>
            </a:extLst>
          </p:cNvPr>
          <p:cNvSpPr txBox="1"/>
          <p:nvPr/>
        </p:nvSpPr>
        <p:spPr>
          <a:xfrm>
            <a:off x="467544" y="2204864"/>
            <a:ext cx="62103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A.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Ca</a:t>
            </a:r>
            <a:r>
              <a:rPr lang="en-US" altLang="ko-KR" sz="2000" b="1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용액으로 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</a:t>
            </a:r>
            <a:r>
              <a:rPr lang="en-US" altLang="ko-KR" sz="2000" b="1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2000" b="1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Y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 표준화 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</a:t>
            </a:r>
            <a:endParaRPr kumimoji="0" lang="ko-KR" altLang="en-US" sz="2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422F450-81B2-B207-F78F-E45BE3317FF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C9C1AA2-69D2-6841-37AC-71771B372F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4001" b="50103"/>
          <a:stretch/>
        </p:blipFill>
        <p:spPr>
          <a:xfrm>
            <a:off x="2497302" y="4032923"/>
            <a:ext cx="4149395" cy="241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5504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87612F-3B18-3E94-2720-95B8CE065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E35768-045E-BAF9-B542-645298D01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0529E4-78DA-8134-1378-40AF6F51E24A}"/>
              </a:ext>
            </a:extLst>
          </p:cNvPr>
          <p:cNvSpPr txBox="1"/>
          <p:nvPr/>
        </p:nvSpPr>
        <p:spPr>
          <a:xfrm>
            <a:off x="432520" y="2708920"/>
            <a:ext cx="8675984" cy="38013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뷰렛에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EDTA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용액을 채운 다음 뷰렛 끝 공기방울을 제거한다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처음 눈금을 읽어 기록한다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 mL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삼각플라스크에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0.010 M Ca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표준용액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25.00 mL,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완충용액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(pH 10)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mL, EBT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지시약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방울을 차례로 넣는다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EDTA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청색이 될 때까지 적정한다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종말점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부근에서는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서서히 적정을 하는데 마지막 몇 방울은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3~5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 간격으로 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조심스럽게 가한다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색의 변화를 관찰하고 뷰렛의 나중 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눈금을 기록한다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과정을 한번 더 반복한다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334F4F-2749-5A21-3ACD-2A51066720D9}"/>
              </a:ext>
            </a:extLst>
          </p:cNvPr>
          <p:cNvSpPr txBox="1"/>
          <p:nvPr/>
        </p:nvSpPr>
        <p:spPr>
          <a:xfrm>
            <a:off x="467544" y="2204864"/>
            <a:ext cx="62103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A.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Ca</a:t>
            </a:r>
            <a:r>
              <a:rPr lang="en-US" altLang="ko-KR" sz="2000" b="1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용액으로 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</a:t>
            </a:r>
            <a:r>
              <a:rPr lang="en-US" altLang="ko-KR" sz="2000" b="1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2000" b="1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Y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 표준화 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</a:t>
            </a:r>
            <a:endParaRPr kumimoji="0" lang="ko-KR" altLang="en-US" sz="2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FBE93F-E27B-9717-2E0A-F5250C845C1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CAF1ACB7-0D96-F86C-7FAA-2F95B8E4D2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9744" r="69833"/>
          <a:stretch/>
        </p:blipFill>
        <p:spPr>
          <a:xfrm>
            <a:off x="6804248" y="4005064"/>
            <a:ext cx="1800200" cy="231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24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CC0A3-D87E-4299-AA9D-BC1260A9E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28D0C4-E93B-1957-216A-7533AF07E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3D36C9-60B8-52B4-6E8F-4737E6CF7853}"/>
              </a:ext>
            </a:extLst>
          </p:cNvPr>
          <p:cNvSpPr txBox="1"/>
          <p:nvPr/>
        </p:nvSpPr>
        <p:spPr>
          <a:xfrm>
            <a:off x="432520" y="2708920"/>
            <a:ext cx="8387951" cy="2364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 mL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삼각플라스크에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수돗물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25.00 mL,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완충용액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(pH 10) 1mL, EBT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지시약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방울을 차례로 넣는다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(</a:t>
            </a: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때 색이 어떻게 변하는지 관찰한다</a:t>
            </a:r>
            <a:r>
              <a:rPr lang="en-US" altLang="ko-KR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 실험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에서처럼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EDTA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용액으로 청색으로 변할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때까지 적정한다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처음 눈금과 나중 눈금을 기록한다</a:t>
            </a:r>
            <a:r>
              <a:rPr lang="en-US" altLang="ko-KR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과정을 한번 더 반복한다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F85321-2DB8-B7DB-9D8D-27AEB124171F}"/>
              </a:ext>
            </a:extLst>
          </p:cNvPr>
          <p:cNvSpPr txBox="1"/>
          <p:nvPr/>
        </p:nvSpPr>
        <p:spPr>
          <a:xfrm>
            <a:off x="467544" y="2204864"/>
            <a:ext cx="2223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센물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분석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7C5659B-20C1-A790-F9F6-2FCDA7F1976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2BB9485-8ABF-9A8D-D1EC-53AF8BC98C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964" y="4653136"/>
            <a:ext cx="5220072" cy="209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8321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B45D5-A868-8EC9-F8EC-FFD265046C14}"/>
              </a:ext>
            </a:extLst>
          </p:cNvPr>
          <p:cNvSpPr txBox="1"/>
          <p:nvPr/>
        </p:nvSpPr>
        <p:spPr>
          <a:xfrm>
            <a:off x="467544" y="2204864"/>
            <a:ext cx="57887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A.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표준 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Ca</a:t>
            </a:r>
            <a:r>
              <a:rPr kumimoji="1" lang="en-US" altLang="ko-KR" sz="2000" b="1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2+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용액으로 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Na</a:t>
            </a:r>
            <a:r>
              <a:rPr kumimoji="1" lang="en-US" altLang="ko-KR" sz="2000" b="1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kumimoji="1" lang="en-US" altLang="ko-KR" sz="2000" b="1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Y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용액 표준화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3B865A96-3AC2-CD99-3DA2-AA2094A0962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E12D3F-010C-1242-CF21-B37BA95AAEE9}"/>
              </a:ext>
            </a:extLst>
          </p:cNvPr>
          <p:cNvSpPr txBox="1"/>
          <p:nvPr/>
        </p:nvSpPr>
        <p:spPr>
          <a:xfrm>
            <a:off x="432520" y="2708920"/>
            <a:ext cx="8243935" cy="1866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금속이온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(M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n+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EDTA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결합은 항상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1:1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착화합물을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형성한다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EDTA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용액의 표준화</a:t>
            </a:r>
          </a:p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0338B39B-0D0F-EADA-70C0-02DA6599E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3230715"/>
            <a:ext cx="3181722" cy="58012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733B986-40A2-CCB6-4B7E-1ACBB1A1E50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7084" b="68711"/>
          <a:stretch/>
        </p:blipFill>
        <p:spPr>
          <a:xfrm>
            <a:off x="1835696" y="4252889"/>
            <a:ext cx="2088232" cy="839370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CF4ADF3-2044-D480-C76F-70F88F4B406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262" r="29205"/>
          <a:stretch/>
        </p:blipFill>
        <p:spPr>
          <a:xfrm>
            <a:off x="4788024" y="4518653"/>
            <a:ext cx="2880320" cy="151941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1AB45D7A-0F25-3C17-4B92-AA7F49079A1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6234" b="68711"/>
          <a:stretch/>
        </p:blipFill>
        <p:spPr>
          <a:xfrm>
            <a:off x="1835696" y="5198695"/>
            <a:ext cx="2129586" cy="83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9905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1FAB9-145F-59C9-5587-125C426EA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97C551-27EF-B36E-B511-A980E89D4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26F570-2E85-31E6-CF6F-98AB868258B4}"/>
              </a:ext>
            </a:extLst>
          </p:cNvPr>
          <p:cNvSpPr txBox="1"/>
          <p:nvPr/>
        </p:nvSpPr>
        <p:spPr>
          <a:xfrm>
            <a:off x="467544" y="2204864"/>
            <a:ext cx="2223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센물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분석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1036C3C5-96C4-0AB9-3CE6-AD522D3A8FE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C55078-2AEF-A974-B5A2-24A4A0F9792E}"/>
              </a:ext>
            </a:extLst>
          </p:cNvPr>
          <p:cNvSpPr txBox="1"/>
          <p:nvPr/>
        </p:nvSpPr>
        <p:spPr>
          <a:xfrm>
            <a:off x="432520" y="2708920"/>
            <a:ext cx="8243935" cy="1285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수돗물에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Ca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Mg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이온의 농도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수돗물 속의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Ca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Mg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 알칼리 토금속 이온의 전체 농도를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이라 했을 때 알칼리 토금속과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EDTA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결합은 항상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1:1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착화합물을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형성하므로 다음 식이 성립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E712771-6CE9-40B8-696B-B8799CB168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7166" r="974"/>
          <a:stretch/>
        </p:blipFill>
        <p:spPr>
          <a:xfrm>
            <a:off x="3995936" y="4140495"/>
            <a:ext cx="4104453" cy="1407962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627216EA-D24E-37B2-0C62-A849937305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5015" b="80816"/>
          <a:stretch/>
        </p:blipFill>
        <p:spPr>
          <a:xfrm>
            <a:off x="1298080" y="4258712"/>
            <a:ext cx="2237461" cy="44502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65F94C7B-5CC1-0605-BA6C-C5FF4E78F2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412" b="80816"/>
          <a:stretch/>
        </p:blipFill>
        <p:spPr>
          <a:xfrm>
            <a:off x="1091405" y="4863274"/>
            <a:ext cx="2516143" cy="44502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9035D4B-72E6-3734-A6C0-BFDC27988B9A}"/>
              </a:ext>
            </a:extLst>
          </p:cNvPr>
          <p:cNvSpPr txBox="1"/>
          <p:nvPr/>
        </p:nvSpPr>
        <p:spPr>
          <a:xfrm>
            <a:off x="432520" y="5467836"/>
            <a:ext cx="8243935" cy="4542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수돗물의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세기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6494E41C-B172-EFA1-8CB5-B7B40FE623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5973304"/>
            <a:ext cx="7344816" cy="366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333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036396" cy="20526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 후 뷰렛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초자기구 여러 번 세척할 것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모든 기구는 잘 세척한 뒤 완전히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건조시켜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사용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색 변화 관찰 시 흰 종이를 밑에 까는 것이 좋음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EBT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지시약이 피부에 닿지 않도록 주의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 cap="flat" cmpd="sng" algn="ctr">
          <a:solidFill>
            <a:srgbClr val="000066"/>
          </a:solidFill>
          <a:prstDash val="solid"/>
          <a:round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FontTx/>
          <a:buNone/>
          <a:defRPr kumimoji="1" lang="ko-KR" altLang="en-US" sz="1600" b="1" i="0" u="none" strike="noStrike" cap="none" normalizeH="0" baseline="0" smtClean="0">
            <a:solidFill>
              <a:schemeClr val="tx1"/>
            </a:solidFill>
            <a:effectLst/>
            <a:latin typeface="굴림"/>
            <a:ea typeface="굴림"/>
          </a:defRPr>
        </a:defPPr>
      </a:lstStyle>
    </a:spDef>
    <a:lnDef>
      <a:spPr>
        <a:noFill/>
        <a:ln w="9525" cap="flat" cmpd="sng" algn="ctr">
          <a:solidFill>
            <a:srgbClr val="000066"/>
          </a:solidFill>
          <a:prstDash val="solid"/>
          <a:round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FontTx/>
          <a:buNone/>
          <a:defRPr kumimoji="1" lang="ko-KR" altLang="en-US" sz="1600" b="1" i="0" u="none" strike="noStrike" cap="none" normalizeH="0" baseline="0" smtClean="0">
            <a:solidFill>
              <a:schemeClr val="tx1"/>
            </a:solidFill>
            <a:effectLst/>
            <a:latin typeface="굴림"/>
            <a:ea typeface="굴림"/>
          </a:defRPr>
        </a:defPPr>
      </a:lstStyle>
    </a:lnDef>
    <a:txDef>
      <a:spPr/>
      <a:bodyPr/>
      <a:lstStyle/>
    </a:txDef>
  </a:objectDefaul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Dongbu Advanced Research Institute</ep:Company>
  <ep:Words>769</ep:Words>
  <ep:PresentationFormat>화면 슬라이드 쇼(4:3)</ep:PresentationFormat>
  <ep:Paragraphs>116</ep:Paragraphs>
  <ep:Slides>22</ep:Slides>
  <ep:Notes>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ep:HeadingPairs>
  <ep:TitlesOfParts>
    <vt:vector size="23" baseType="lpstr">
      <vt:lpstr>기본 디자인</vt:lpstr>
      <vt:lpstr>EDTA를 이용한 센물 분석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4. 실험 방법</vt:lpstr>
      <vt:lpstr>5. 실험 결과 계산</vt:lpstr>
      <vt:lpstr>5. 실험 결과 계산</vt:lpstr>
      <vt:lpstr>6. 주의 및 참고사항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2005-03-05T08:19:28.000</dcterms:created>
  <dc:creator>Youngil Lee</dc:creator>
  <cp:lastModifiedBy>Owner</cp:lastModifiedBy>
  <dcterms:modified xsi:type="dcterms:W3CDTF">2026-01-31T03:42:12.731</dcterms:modified>
  <cp:revision>434</cp:revision>
  <dc:title>General Chemistry</dc:title>
  <cp:version>0906.0100.01</cp:version>
</cp:coreProperties>
</file>