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257" r:id="rId2"/>
    <p:sldId id="351" r:id="rId3"/>
    <p:sldId id="352" r:id="rId4"/>
    <p:sldId id="393" r:id="rId5"/>
    <p:sldId id="391" r:id="rId6"/>
    <p:sldId id="390" r:id="rId7"/>
    <p:sldId id="385" r:id="rId8"/>
    <p:sldId id="386" r:id="rId9"/>
    <p:sldId id="387" r:id="rId10"/>
    <p:sldId id="388" r:id="rId11"/>
    <p:sldId id="389" r:id="rId12"/>
    <p:sldId id="353" r:id="rId13"/>
    <p:sldId id="354" r:id="rId14"/>
    <p:sldId id="392" r:id="rId15"/>
    <p:sldId id="383" r:id="rId16"/>
    <p:sldId id="362" r:id="rId17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1pPr>
    <a:lvl2pPr marL="4572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2pPr>
    <a:lvl3pPr marL="9144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3pPr>
    <a:lvl4pPr marL="13716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4pPr>
    <a:lvl5pPr marL="1828800" algn="l" rtl="0" fontAlgn="base" latinLnBrk="1">
      <a:spcBef>
        <a:spcPct val="20000"/>
      </a:spcBef>
      <a:spcAft>
        <a:spcPct val="0"/>
      </a:spcAft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5pPr>
    <a:lvl6pPr marL="22860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6pPr>
    <a:lvl7pPr marL="27432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7pPr>
    <a:lvl8pPr marL="32004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8pPr>
    <a:lvl9pPr marL="3657600" algn="l" defTabSz="457200" rtl="0" eaLnBrk="1" latinLnBrk="0" hangingPunct="1">
      <a:defRPr kumimoji="1" sz="1600" b="1" kern="1200">
        <a:solidFill>
          <a:schemeClr val="tx1"/>
        </a:solidFill>
        <a:latin typeface="굴림" charset="0"/>
        <a:ea typeface="굴림" charset="0"/>
        <a:cs typeface="굴림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925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CCFF"/>
    <a:srgbClr val="00A055"/>
    <a:srgbClr val="008000"/>
    <a:srgbClr val="660066"/>
    <a:srgbClr val="FFFF99"/>
    <a:srgbClr val="FF0000"/>
    <a:srgbClr val="FFFF00"/>
    <a:srgbClr val="000066"/>
    <a:srgbClr val="990000"/>
    <a:srgbClr val="66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90" autoAdjust="0"/>
  </p:normalViewPr>
  <p:slideViewPr>
    <p:cSldViewPr>
      <p:cViewPr varScale="1">
        <p:scale>
          <a:sx n="143" d="100"/>
          <a:sy n="143" d="100"/>
        </p:scale>
        <p:origin x="408" y="126"/>
      </p:cViewPr>
      <p:guideLst>
        <p:guide orient="horz" pos="2160"/>
        <p:guide pos="2925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5" d="100"/>
          <a:sy n="65" d="100"/>
        </p:scale>
        <p:origin x="-2554" y="-72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45F0D3-7D8C-EC41-B426-DFE06C7ACBB2}" type="datetimeFigureOut">
              <a:rPr lang="en-US" smtClean="0"/>
              <a:t>3/10/2025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DF27B0E-079A-CA4A-B29D-7AED8D48DF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8580969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5124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ko-KR" altLang="en-US" dirty="0"/>
              <a:t>마스터 텍스트 스타일을 편집합니다</a:t>
            </a:r>
          </a:p>
          <a:p>
            <a:pPr lvl="1"/>
            <a:r>
              <a:rPr lang="ko-KR" altLang="en-US" dirty="0"/>
              <a:t>둘째 수준</a:t>
            </a:r>
          </a:p>
          <a:p>
            <a:pPr lvl="2"/>
            <a:r>
              <a:rPr lang="ko-KR" altLang="en-US" dirty="0"/>
              <a:t>셋째 수준</a:t>
            </a:r>
          </a:p>
          <a:p>
            <a:pPr lvl="3"/>
            <a:r>
              <a:rPr lang="ko-KR" altLang="en-US" dirty="0"/>
              <a:t>넷째 수준</a:t>
            </a:r>
          </a:p>
          <a:p>
            <a:pPr lvl="4"/>
            <a:r>
              <a:rPr lang="ko-KR" altLang="en-US" dirty="0"/>
              <a:t>다섯째 수준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endParaRPr lang="en-US" altLang="ko-KR" dirty="0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defRPr sz="1200" b="0" smtClean="0">
                <a:latin typeface="나눔고딕"/>
                <a:ea typeface="나눔고딕"/>
                <a:cs typeface="나눔고딕"/>
              </a:defRPr>
            </a:lvl1pPr>
          </a:lstStyle>
          <a:p>
            <a:pPr>
              <a:defRPr/>
            </a:pPr>
            <a:fld id="{59808C04-6274-E248-AB4E-7A7020A0078E}" type="slidenum">
              <a:rPr lang="en-US" altLang="ko-KR" smtClean="0"/>
              <a:pPr>
                <a:defRPr/>
              </a:pPr>
              <a:t>‹#›</a:t>
            </a:fld>
            <a:endParaRPr lang="en-US" altLang="ko-KR" dirty="0"/>
          </a:p>
        </p:txBody>
      </p:sp>
    </p:spTree>
    <p:extLst>
      <p:ext uri="{BB962C8B-B14F-4D97-AF65-F5344CB8AC3E}">
        <p14:creationId xmlns:p14="http://schemas.microsoft.com/office/powerpoint/2010/main" val="301937477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1pPr>
    <a:lvl2pPr marL="4572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2pPr>
    <a:lvl3pPr marL="9144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3pPr>
    <a:lvl4pPr marL="13716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4pPr>
    <a:lvl5pPr marL="1828800" algn="l" rtl="0" eaLnBrk="0" fontAlgn="base" latinLnBrk="1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나눔고딕"/>
        <a:ea typeface="나눔고딕"/>
        <a:cs typeface="나눔고딕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9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eaLnBrk="1" hangingPunct="1"/>
            <a:fld id="{1F347A0C-C233-FA42-932C-12D6B6C8E151}" type="slidenum">
              <a:rPr lang="en-US" altLang="ko-KR" sz="1200" b="0">
                <a:latin typeface="나눔고딕"/>
                <a:ea typeface="나눔고딕"/>
                <a:cs typeface="나눔고딕"/>
              </a:rPr>
              <a:pPr eaLnBrk="1" hangingPunct="1"/>
              <a:t>1</a:t>
            </a:fld>
            <a:endParaRPr lang="en-US" altLang="ko-KR" sz="1200" b="0" dirty="0">
              <a:latin typeface="나눔고딕"/>
              <a:ea typeface="나눔고딕"/>
              <a:cs typeface="나눔고딕"/>
            </a:endParaRPr>
          </a:p>
        </p:txBody>
      </p:sp>
      <p:sp>
        <p:nvSpPr>
          <p:cNvPr id="71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/>
          <a:lstStyle/>
          <a:p>
            <a:pPr eaLnBrk="1" hangingPunct="1"/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1"/>
          <p:cNvPicPr>
            <a:picLocks noChangeAspect="1"/>
          </p:cNvPicPr>
          <p:nvPr userDrawn="1"/>
        </p:nvPicPr>
        <p:blipFill>
          <a:blip r:embed="rId2">
            <a:alphaModFix amt="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2986"/>
          <a:stretch>
            <a:fillRect/>
          </a:stretch>
        </p:blipFill>
        <p:spPr bwMode="auto">
          <a:xfrm>
            <a:off x="3824288" y="125413"/>
            <a:ext cx="5319712" cy="6573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>
                    <a:alpha val="9000"/>
                  </a:srgbClr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Straight Connector 2"/>
          <p:cNvCxnSpPr>
            <a:cxnSpLocks noChangeShapeType="1"/>
          </p:cNvCxnSpPr>
          <p:nvPr userDrawn="1"/>
        </p:nvCxnSpPr>
        <p:spPr bwMode="auto">
          <a:xfrm>
            <a:off x="1016000" y="2651125"/>
            <a:ext cx="8128000" cy="0"/>
          </a:xfrm>
          <a:prstGeom prst="line">
            <a:avLst/>
          </a:prstGeom>
          <a:noFill/>
          <a:ln w="28575">
            <a:solidFill>
              <a:srgbClr val="00A055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1" name="Title 15"/>
          <p:cNvSpPr>
            <a:spLocks noGrp="1"/>
          </p:cNvSpPr>
          <p:nvPr>
            <p:ph type="title" hasCustomPrompt="1"/>
          </p:nvPr>
        </p:nvSpPr>
        <p:spPr>
          <a:xfrm>
            <a:off x="899671" y="1853952"/>
            <a:ext cx="7418755" cy="677108"/>
          </a:xfrm>
          <a:prstGeom prst="rect">
            <a:avLst/>
          </a:prstGeom>
        </p:spPr>
        <p:txBody>
          <a:bodyPr vert="horz">
            <a:spAutoFit/>
          </a:bodyPr>
          <a:lstStyle>
            <a:lvl1pPr algn="l">
              <a:defRPr sz="38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id="{69E47672-B124-A53A-0337-0C5E93290372}"/>
              </a:ext>
            </a:extLst>
          </p:cNvPr>
          <p:cNvGrpSpPr/>
          <p:nvPr userDrawn="1"/>
        </p:nvGrpSpPr>
        <p:grpSpPr>
          <a:xfrm>
            <a:off x="3131871" y="4946441"/>
            <a:ext cx="2880258" cy="724365"/>
            <a:chOff x="2483896" y="4856163"/>
            <a:chExt cx="2947182" cy="817218"/>
          </a:xfrm>
        </p:grpSpPr>
        <p:sp>
          <p:nvSpPr>
            <p:cNvPr id="6" name="Rectangle 4"/>
            <p:cNvSpPr>
              <a:spLocks noChangeArrowheads="1"/>
            </p:cNvSpPr>
            <p:nvPr userDrawn="1"/>
          </p:nvSpPr>
          <p:spPr bwMode="auto">
            <a:xfrm>
              <a:off x="3580505" y="4856163"/>
              <a:ext cx="1850573" cy="8172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/>
            <a:p>
              <a:pPr algn="l" defTabSz="457200" latinLnBrk="0">
                <a:lnSpc>
                  <a:spcPct val="120000"/>
                </a:lnSpc>
                <a:buFont typeface="Arial" charset="0"/>
                <a:buNone/>
              </a:pP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울산대학교 </a:t>
              </a:r>
              <a:br>
                <a:rPr kumimoji="0" lang="en-US" altLang="ko-KR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</a:br>
              <a:r>
                <a:rPr kumimoji="0" lang="ko-KR" altLang="en-US" sz="1800" dirty="0">
                  <a:solidFill>
                    <a:srgbClr val="000000"/>
                  </a:solidFill>
                  <a:latin typeface="Malgun Gothic" panose="020B0503020000020004" pitchFamily="34" charset="-127"/>
                  <a:ea typeface="Malgun Gothic" panose="020B0503020000020004" pitchFamily="34" charset="-127"/>
                  <a:cs typeface="나눔고딕 Bold" charset="0"/>
                </a:rPr>
                <a:t>일반화학실험실</a:t>
              </a:r>
              <a:endParaRPr kumimoji="0" lang="en-US" sz="180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 Bold" charset="0"/>
              </a:endParaRPr>
            </a:p>
          </p:txBody>
        </p:sp>
        <p:pic>
          <p:nvPicPr>
            <p:cNvPr id="1026" name="Picture 2" descr="울산대학교 로고 마크 이미지">
              <a:extLst>
                <a:ext uri="{FF2B5EF4-FFF2-40B4-BE49-F238E27FC236}">
                  <a16:creationId xmlns:a16="http://schemas.microsoft.com/office/drawing/2014/main" id="{4EBCC3EB-FE1B-8500-ECA6-F93451E0995E}"/>
                </a:ext>
              </a:extLst>
            </p:cNvPr>
            <p:cNvPicPr>
              <a:picLocks noChangeAspect="1" noChangeArrowheads="1"/>
            </p:cNvPicPr>
            <p:nvPr userDrawn="1"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071" t="33820" r="50007" b="34349"/>
            <a:stretch/>
          </p:blipFill>
          <p:spPr bwMode="auto">
            <a:xfrm>
              <a:off x="2483896" y="4931452"/>
              <a:ext cx="1152000" cy="68266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778F4FE4-E011-446E-5B15-26B4846B6494}"/>
              </a:ext>
            </a:extLst>
          </p:cNvPr>
          <p:cNvSpPr txBox="1"/>
          <p:nvPr userDrawn="1"/>
        </p:nvSpPr>
        <p:spPr>
          <a:xfrm>
            <a:off x="4562796" y="2662647"/>
            <a:ext cx="458120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/>
            <a:r>
              <a:rPr lang="ko-KR" altLang="en-US" sz="2000" dirty="0">
                <a:latin typeface="맑은 고딕" panose="020B0503020000020004" pitchFamily="50" charset="-127"/>
                <a:ea typeface="맑은 고딕" panose="020B0503020000020004" pitchFamily="50" charset="-127"/>
                <a:cs typeface="함초롬바탕" panose="02030604000101010101" pitchFamily="18" charset="-127"/>
              </a:rPr>
              <a:t>일반화학실험</a:t>
            </a:r>
          </a:p>
        </p:txBody>
      </p:sp>
      <p:pic>
        <p:nvPicPr>
          <p:cNvPr id="18" name="그림 17">
            <a:extLst>
              <a:ext uri="{FF2B5EF4-FFF2-40B4-BE49-F238E27FC236}">
                <a16:creationId xmlns:a16="http://schemas.microsoft.com/office/drawing/2014/main" id="{1D5FF187-FAA3-EA0B-222D-3D1580007650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r="72563"/>
          <a:stretch/>
        </p:blipFill>
        <p:spPr>
          <a:xfrm>
            <a:off x="0" y="66961"/>
            <a:ext cx="3086199" cy="769751"/>
          </a:xfrm>
          <a:prstGeom prst="rect">
            <a:avLst/>
          </a:prstGeom>
        </p:spPr>
      </p:pic>
      <p:pic>
        <p:nvPicPr>
          <p:cNvPr id="19" name="그림 18">
            <a:extLst>
              <a:ext uri="{FF2B5EF4-FFF2-40B4-BE49-F238E27FC236}">
                <a16:creationId xmlns:a16="http://schemas.microsoft.com/office/drawing/2014/main" id="{A8B10DB8-F4DB-70EF-4B01-4137CB0C8EB9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rcRect l="71661" r="902"/>
          <a:stretch/>
        </p:blipFill>
        <p:spPr>
          <a:xfrm>
            <a:off x="971600" y="2668009"/>
            <a:ext cx="2508789" cy="6257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90837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그림 5">
            <a:extLst>
              <a:ext uri="{FF2B5EF4-FFF2-40B4-BE49-F238E27FC236}">
                <a16:creationId xmlns:a16="http://schemas.microsoft.com/office/drawing/2014/main" id="{C23E5AFA-EE4D-FBC6-7B20-E1B7AE8357B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t="4065" r="1176" b="408"/>
          <a:stretch/>
        </p:blipFill>
        <p:spPr>
          <a:xfrm>
            <a:off x="-1" y="0"/>
            <a:ext cx="9144001" cy="1897200"/>
          </a:xfrm>
          <a:prstGeom prst="rect">
            <a:avLst/>
          </a:prstGeom>
        </p:spPr>
      </p:pic>
      <p:pic>
        <p:nvPicPr>
          <p:cNvPr id="8" name="그림 7">
            <a:extLst>
              <a:ext uri="{FF2B5EF4-FFF2-40B4-BE49-F238E27FC236}">
                <a16:creationId xmlns:a16="http://schemas.microsoft.com/office/drawing/2014/main" id="{B7D6A6D2-F118-9319-6181-4DB246324C7C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50585" t="49820" r="17507" b="408"/>
          <a:stretch/>
        </p:blipFill>
        <p:spPr>
          <a:xfrm>
            <a:off x="6191672" y="908720"/>
            <a:ext cx="2952328" cy="988480"/>
          </a:xfrm>
          <a:prstGeom prst="rect">
            <a:avLst/>
          </a:prstGeom>
        </p:spPr>
      </p:pic>
      <p:sp>
        <p:nvSpPr>
          <p:cNvPr id="9" name="TextBox 8"/>
          <p:cNvSpPr txBox="1">
            <a:spLocks noChangeArrowheads="1"/>
          </p:cNvSpPr>
          <p:nvPr userDrawn="1"/>
        </p:nvSpPr>
        <p:spPr bwMode="auto">
          <a:xfrm>
            <a:off x="8760562" y="1607981"/>
            <a:ext cx="383438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1pPr>
            <a:lvl2pPr marL="742950" indent="-28575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2pPr>
            <a:lvl3pPr marL="11430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3pPr>
            <a:lvl4pPr marL="16002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4pPr>
            <a:lvl5pPr marL="2057400" indent="-228600" defTabSz="457200" eaLnBrk="0" hangingPunct="0"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5pPr>
            <a:lvl6pPr marL="25146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6pPr>
            <a:lvl7pPr marL="29718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7pPr>
            <a:lvl8pPr marL="34290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8pPr>
            <a:lvl9pPr marL="3886200" indent="-228600" eaLnBrk="0" fontAlgn="base" latinLnBrk="1" hangingPunct="0">
              <a:spcBef>
                <a:spcPct val="20000"/>
              </a:spcBef>
              <a:spcAft>
                <a:spcPct val="0"/>
              </a:spcAft>
              <a:defRPr kumimoji="1" sz="1600" b="1">
                <a:solidFill>
                  <a:schemeClr val="tx1"/>
                </a:solidFill>
                <a:latin typeface="굴림" charset="0"/>
                <a:ea typeface="굴림" charset="0"/>
                <a:cs typeface="굴림" charset="0"/>
              </a:defRPr>
            </a:lvl9pPr>
          </a:lstStyle>
          <a:p>
            <a:pPr algn="r" eaLnBrk="1" latinLnBrk="0" hangingPunct="1">
              <a:spcBef>
                <a:spcPct val="0"/>
              </a:spcBef>
            </a:pPr>
            <a:fld id="{FF300A11-1DE4-E94B-86D9-8A5BF7A571CD}" type="slidenum">
              <a:rPr kumimoji="0" lang="en-US" sz="1200" smtClean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Calibri" charset="0"/>
              </a:rPr>
              <a:pPr algn="r" eaLnBrk="1" latinLnBrk="0" hangingPunct="1">
                <a:spcBef>
                  <a:spcPct val="0"/>
                </a:spcBef>
              </a:pPr>
              <a:t>‹#›</a:t>
            </a:fld>
            <a:endParaRPr lang="en-US" sz="1200" dirty="0">
              <a:latin typeface="Malgun Gothic" panose="020B0503020000020004" pitchFamily="34" charset="-127"/>
              <a:ea typeface="Malgun Gothic" panose="020B0503020000020004" pitchFamily="34" charset="-127"/>
              <a:cs typeface="Calibri" charset="0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0EED157-3E29-FA4B-2BA5-0F055ABF09DE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rcRect l="11291" t="4065" r="44745" b="408"/>
          <a:stretch/>
        </p:blipFill>
        <p:spPr>
          <a:xfrm>
            <a:off x="-2" y="0"/>
            <a:ext cx="4067945" cy="1897200"/>
          </a:xfrm>
          <a:prstGeom prst="rect">
            <a:avLst/>
          </a:prstGeom>
        </p:spPr>
      </p:pic>
      <p:sp>
        <p:nvSpPr>
          <p:cNvPr id="10" name="Title 15">
            <a:extLst>
              <a:ext uri="{FF2B5EF4-FFF2-40B4-BE49-F238E27FC236}">
                <a16:creationId xmlns:a16="http://schemas.microsoft.com/office/drawing/2014/main" id="{C952B11D-AD22-ED2E-F0BB-3BFFCB62A32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2267744" y="1053983"/>
            <a:ext cx="5940152" cy="553998"/>
          </a:xfrm>
          <a:prstGeom prst="rect">
            <a:avLst/>
          </a:prstGeom>
        </p:spPr>
        <p:txBody>
          <a:bodyPr vert="horz" wrap="square">
            <a:spAutoFit/>
          </a:bodyPr>
          <a:lstStyle>
            <a:lvl1pPr algn="l">
              <a:defRPr sz="3000" b="1">
                <a:latin typeface="Malgun Gothic" panose="020B0503020000020004" pitchFamily="34" charset="-127"/>
                <a:ea typeface="Malgun Gothic" panose="020B0503020000020004" pitchFamily="34" charset="-127"/>
                <a:cs typeface="Calibri"/>
              </a:defRPr>
            </a:lvl1pPr>
          </a:lstStyle>
          <a:p>
            <a:pPr lvl="0"/>
            <a:r>
              <a:rPr lang="en-US" noProof="0" dirty="0"/>
              <a:t>Click to edit Master title style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42E97CF-9369-D329-40E5-4850951C4C96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533"/>
          <a:stretch>
            <a:fillRect/>
          </a:stretch>
        </p:blipFill>
        <p:spPr bwMode="auto">
          <a:xfrm>
            <a:off x="7380312" y="6453336"/>
            <a:ext cx="1692275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127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725" r:id="rId1"/>
    <p:sldLayoutId id="2147483726" r:id="rId2"/>
  </p:sldLayoutIdLst>
  <p:hf hdr="0" ftr="0" dt="0"/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+mj-lt"/>
          <a:ea typeface="+mj-ea"/>
          <a:cs typeface="굴림" charset="0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  <a:cs typeface="굴림" charset="0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2800">
          <a:solidFill>
            <a:schemeClr val="tx2"/>
          </a:solidFill>
          <a:latin typeface="Arial" charset="0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굴림" charset="0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  <a:cs typeface="굴림" charset="0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  <a:cs typeface="굴림" charset="0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  <a:cs typeface="굴림" charset="0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>
            <a:extLst>
              <a:ext uri="{FF2B5EF4-FFF2-40B4-BE49-F238E27FC236}">
                <a16:creationId xmlns:a16="http://schemas.microsoft.com/office/drawing/2014/main" id="{07497BA6-7ED6-9292-F7E5-7850A0F595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99671" y="1853952"/>
            <a:ext cx="7920801" cy="677108"/>
          </a:xfrm>
        </p:spPr>
        <p:txBody>
          <a:bodyPr/>
          <a:lstStyle/>
          <a:p>
            <a:r>
              <a:rPr lang="ko-KR" altLang="en-US" dirty="0"/>
              <a:t>탄산염 분석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9606149-CE3E-2EF1-09D7-163A6D32A1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1. </a:t>
            </a:r>
            <a:r>
              <a:rPr lang="ko-KR" altLang="en-US" dirty="0"/>
              <a:t>실험목적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D79E82-0556-9B1A-F048-E4B9A19F350D}"/>
              </a:ext>
            </a:extLst>
          </p:cNvPr>
          <p:cNvSpPr txBox="1"/>
          <p:nvPr/>
        </p:nvSpPr>
        <p:spPr>
          <a:xfrm>
            <a:off x="323528" y="2166090"/>
            <a:ext cx="8496944" cy="136011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탄산염과 염산의 반응으로 생성되는 이산화탄소의 양을 측정하여 탄산염의 종류를 확인한다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핵심 개념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: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화학량론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기체생성 중화반응</a:t>
            </a:r>
          </a:p>
        </p:txBody>
      </p:sp>
    </p:spTree>
    <p:extLst>
      <p:ext uri="{BB962C8B-B14F-4D97-AF65-F5344CB8AC3E}">
        <p14:creationId xmlns:p14="http://schemas.microsoft.com/office/powerpoint/2010/main" val="859773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AF15AD0-AF3A-C2DB-C117-79865B917D3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D8AC8727-B8F8-53A0-6BE9-1CDC5868E1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7B5DEDD-4A22-6187-5615-E525AADFC326}"/>
              </a:ext>
            </a:extLst>
          </p:cNvPr>
          <p:cNvSpPr txBox="1"/>
          <p:nvPr/>
        </p:nvSpPr>
        <p:spPr>
          <a:xfrm>
            <a:off x="467544" y="2204864"/>
            <a:ext cx="3160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화학량론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(Stoichiometry)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6362E1C6-E99F-C67F-307A-CE376808D5E6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40A7DF4-EC88-D488-C2E1-861B44EFDBD5}"/>
              </a:ext>
            </a:extLst>
          </p:cNvPr>
          <p:cNvSpPr txBox="1"/>
          <p:nvPr/>
        </p:nvSpPr>
        <p:spPr>
          <a:xfrm>
            <a:off x="432521" y="2708920"/>
            <a:ext cx="8315944" cy="271067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화학 반응에서 질량관계를 다루는 화학의 한 분야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화학 반응에서 반응물과 생성물 사이의 화학 변화 양의 관계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질량 보존 법칙</a:t>
            </a:r>
            <a:r>
              <a:rPr lang="en-US" altLang="ko-KR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(Law of Conservation of Mass)</a:t>
            </a:r>
            <a:br>
              <a:rPr lang="en-US" altLang="ko-KR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물질의 질량은 화학 반응에서 창조되거나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파괴되지 않음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화학반응에 관계된 물질의 총 질량은 변하지 않음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- 1789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Antoine Lavoisier</a:t>
            </a: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8A381172-12F6-0915-28FE-BA8D240CD5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03881" y="2330460"/>
            <a:ext cx="2018627" cy="3906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479062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17E7A2-F727-7BED-BF90-2158DFB5524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33BD89E-CADD-159F-722C-2FF68FAE3F8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140E78CE-DFD2-BD62-5549-7B06FCE7E33C}"/>
              </a:ext>
            </a:extLst>
          </p:cNvPr>
          <p:cNvSpPr txBox="1"/>
          <p:nvPr/>
        </p:nvSpPr>
        <p:spPr>
          <a:xfrm>
            <a:off x="467544" y="2204864"/>
            <a:ext cx="316099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 err="1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화학량론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(Stoichiometry)</a:t>
            </a:r>
            <a:endParaRPr kumimoji="0" lang="ko-KR" altLang="en-US" sz="200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9877FC22-0217-FF4C-43E7-26284D102D0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260662C-5923-BFCD-DF6C-720DAE882C78}"/>
              </a:ext>
            </a:extLst>
          </p:cNvPr>
          <p:cNvSpPr txBox="1"/>
          <p:nvPr/>
        </p:nvSpPr>
        <p:spPr>
          <a:xfrm>
            <a:off x="432521" y="2708920"/>
            <a:ext cx="8315944" cy="324928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일정 성분비 법칙 </a:t>
            </a:r>
            <a:r>
              <a:rPr lang="en-US" altLang="ko-KR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(Law of Constant Composition)</a:t>
            </a:r>
            <a:br>
              <a:rPr lang="en-US" altLang="ko-KR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특정 화합물은 항상 같은 비율의 원소를 포함한다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화합물은 각 원소의 원자들이 일정한 비율로 구성되었고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원자들은 특정 질량을 가지므로 화합물 성분 원소들의 질량 비율이 같다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주어진 화합물에서 구성원소는 항상 똑같은 질량비로 결합한다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프랑스 과학자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Joseph Proust (1754~1826)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가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1804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년에 발표하였다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배수 비례 법칙 </a:t>
            </a:r>
            <a:r>
              <a:rPr lang="en-US" altLang="ko-KR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(Law of multiple proportions)</a:t>
            </a:r>
            <a:br>
              <a:rPr lang="en-US" altLang="ko-KR" sz="180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서로 다른 화합물에서 같은 두 원소 간의 질량비는 작은 정수비를 갖는다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예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일산화탄소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(CO),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이산화탄소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2371964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47F148C-60C9-C5B4-E2D3-936BEB9A173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5BAB607-5349-1AE3-CE14-29A12C8DA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0916474-012F-7187-4186-1FE1C8FE1A5F}"/>
              </a:ext>
            </a:extLst>
          </p:cNvPr>
          <p:cNvSpPr txBox="1"/>
          <p:nvPr/>
        </p:nvSpPr>
        <p:spPr>
          <a:xfrm>
            <a:off x="467544" y="2204864"/>
            <a:ext cx="215956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균형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맞춘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반응식</a:t>
            </a: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5431E604-F748-6288-60DD-9426B0508A56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35B1C337-C826-A795-726A-070142EAC88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9756"/>
          <a:stretch/>
        </p:blipFill>
        <p:spPr>
          <a:xfrm>
            <a:off x="1547327" y="2708920"/>
            <a:ext cx="5760640" cy="3269362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08B35E88-443A-F151-35AC-7F0CCD9BCD53}"/>
              </a:ext>
            </a:extLst>
          </p:cNvPr>
          <p:cNvSpPr txBox="1"/>
          <p:nvPr/>
        </p:nvSpPr>
        <p:spPr>
          <a:xfrm>
            <a:off x="2267744" y="6082228"/>
            <a:ext cx="5328592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latinLnBrk="0" hangingPunct="1">
              <a:spcBef>
                <a:spcPct val="20000"/>
              </a:spcBef>
            </a:pPr>
            <a:r>
              <a:rPr kumimoji="0" lang="ko-KR" altLang="en-US" sz="16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균형</a:t>
            </a:r>
            <a:r>
              <a:rPr kumimoji="0" lang="en-US" altLang="ko-KR" sz="16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</a:t>
            </a:r>
            <a:r>
              <a:rPr kumimoji="0" lang="ko-KR" altLang="en-US" sz="16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맞춘 반응식에서 </a:t>
            </a:r>
            <a:r>
              <a:rPr kumimoji="0" lang="ko-KR" altLang="en-US" sz="16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계수의 비</a:t>
            </a:r>
            <a:r>
              <a:rPr kumimoji="0" lang="ko-KR" altLang="en-US" sz="16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는 </a:t>
            </a:r>
            <a:br>
              <a:rPr kumimoji="0" lang="en-US" altLang="ko-KR" sz="16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</a:br>
            <a:r>
              <a:rPr kumimoji="0" lang="ko-KR" altLang="en-US" sz="16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반응물과 생성물의 </a:t>
            </a:r>
            <a:r>
              <a:rPr kumimoji="0" lang="ko-KR" altLang="en-US" sz="1600" b="0" dirty="0">
                <a:solidFill>
                  <a:srgbClr val="FF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몰수의 비</a:t>
            </a:r>
            <a:r>
              <a:rPr kumimoji="0" lang="ko-KR" altLang="en-US" sz="16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와 같다</a:t>
            </a:r>
            <a:r>
              <a:rPr kumimoji="0" lang="en-US" altLang="ko-KR" sz="1600" b="0" dirty="0">
                <a:solidFill>
                  <a:srgbClr val="000000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953499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362939A-C0FD-02FF-4130-9BE709B9D1C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77500E86-3457-25D7-FE52-45B6F68A13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0066CFA-C1B0-C854-307C-8F7B3CCDB961}"/>
              </a:ext>
            </a:extLst>
          </p:cNvPr>
          <p:cNvSpPr txBox="1"/>
          <p:nvPr/>
        </p:nvSpPr>
        <p:spPr>
          <a:xfrm>
            <a:off x="467544" y="2204864"/>
            <a:ext cx="105990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산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-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염기</a:t>
            </a: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50877ACA-3196-9F98-27AA-2E92F91CB8B1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BD6AE0FE-C423-FB58-0498-4CF9A8F71370}"/>
              </a:ext>
            </a:extLst>
          </p:cNvPr>
          <p:cNvSpPr txBox="1"/>
          <p:nvPr/>
        </p:nvSpPr>
        <p:spPr>
          <a:xfrm>
            <a:off x="432521" y="2708920"/>
            <a:ext cx="8315944" cy="33262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Arrhenius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물에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이온을 제공하는 물질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(HCl, HNO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H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SO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H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PO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4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물에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OH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이온을 제공하는 물질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(NaOH, KOH, Ba(OH)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등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Brønsted-Lowry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용액에서 다른 화합물에 양성자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제공하는 화합물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용액에서 다른 화합물로부터 양성자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(H</a:t>
            </a:r>
            <a:r>
              <a:rPr lang="en-US" altLang="ko-KR" sz="1800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+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제공받는 화합물 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Lewis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·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전자쌍을 받는 원자 또는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다원자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화합물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염기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전자쌍을 주는 원자 또는 </a:t>
            </a:r>
            <a:r>
              <a:rPr lang="ko-KR" altLang="en-US" sz="1800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다원자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화합물 </a:t>
            </a:r>
          </a:p>
        </p:txBody>
      </p:sp>
    </p:spTree>
    <p:extLst>
      <p:ext uri="{BB962C8B-B14F-4D97-AF65-F5344CB8AC3E}">
        <p14:creationId xmlns:p14="http://schemas.microsoft.com/office/powerpoint/2010/main" val="135298285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9F090F-F705-18C9-A7DE-25F2CBEF32A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B3D8006-AF3B-3E98-0217-610EFDE90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C5AE835E-E242-6210-E69A-1863C84EDB84}"/>
              </a:ext>
            </a:extLst>
          </p:cNvPr>
          <p:cNvSpPr txBox="1"/>
          <p:nvPr/>
        </p:nvSpPr>
        <p:spPr>
          <a:xfrm>
            <a:off x="467544" y="2204864"/>
            <a:ext cx="121058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중화반응</a:t>
            </a: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A0446ED3-C438-BDFE-68A2-0BE1D3A83377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923F6DD-812A-6B38-3A5B-E2C22A04EF59}"/>
              </a:ext>
            </a:extLst>
          </p:cNvPr>
          <p:cNvSpPr txBox="1"/>
          <p:nvPr/>
        </p:nvSpPr>
        <p:spPr>
          <a:xfrm>
            <a:off x="432521" y="2708920"/>
            <a:ext cx="8315944" cy="10948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중화 반응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(neutralization reaction)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일반적으로 산과 염기의 용액을 섞으면 중화반응이 일어나고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생성물로 물과 염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(Salt)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생성된다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E4269A16-5963-054B-E9F7-CD1E4A9F38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0798" y="4077072"/>
            <a:ext cx="5822404" cy="64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직사각형 11">
            <a:extLst>
              <a:ext uri="{FF2B5EF4-FFF2-40B4-BE49-F238E27FC236}">
                <a16:creationId xmlns:a16="http://schemas.microsoft.com/office/drawing/2014/main" id="{3BCF8BDE-FE14-3F42-B68F-73A0AFCD3C9C}"/>
              </a:ext>
            </a:extLst>
          </p:cNvPr>
          <p:cNvSpPr/>
          <p:nvPr/>
        </p:nvSpPr>
        <p:spPr>
          <a:xfrm>
            <a:off x="6354643" y="3528672"/>
            <a:ext cx="792205" cy="307777"/>
          </a:xfrm>
          <a:prstGeom prst="rect">
            <a:avLst/>
          </a:prstGeom>
          <a:ln>
            <a:noFill/>
          </a:ln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r>
              <a:rPr lang="ko-KR" altLang="en-US" sz="1400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염</a:t>
            </a:r>
            <a:r>
              <a:rPr lang="en-US" altLang="ko-KR" sz="1400" b="1" dirty="0">
                <a:solidFill>
                  <a:srgbClr val="C00000"/>
                </a:solidFill>
                <a:latin typeface="Malgun Gothic" panose="020B0503020000020004" pitchFamily="34" charset="-127"/>
                <a:ea typeface="Malgun Gothic" panose="020B0503020000020004" pitchFamily="34" charset="-127"/>
              </a:rPr>
              <a:t>(salt)</a:t>
            </a:r>
            <a:endParaRPr lang="ko-KR" altLang="en-US" sz="1400" b="1" dirty="0">
              <a:solidFill>
                <a:srgbClr val="C00000"/>
              </a:solidFill>
              <a:latin typeface="Malgun Gothic" panose="020B0503020000020004" pitchFamily="34" charset="-127"/>
              <a:ea typeface="Malgun Gothic" panose="020B0503020000020004" pitchFamily="34" charset="-127"/>
            </a:endParaRPr>
          </a:p>
        </p:txBody>
      </p:sp>
      <p:cxnSp>
        <p:nvCxnSpPr>
          <p:cNvPr id="7" name="직선 화살표 연결선 13">
            <a:extLst>
              <a:ext uri="{FF2B5EF4-FFF2-40B4-BE49-F238E27FC236}">
                <a16:creationId xmlns:a16="http://schemas.microsoft.com/office/drawing/2014/main" id="{4B229F15-8C8E-D6AB-792D-CA43C7B95644}"/>
              </a:ext>
            </a:extLst>
          </p:cNvPr>
          <p:cNvCxnSpPr>
            <a:cxnSpLocks/>
          </p:cNvCxnSpPr>
          <p:nvPr/>
        </p:nvCxnSpPr>
        <p:spPr>
          <a:xfrm>
            <a:off x="6750746" y="3789040"/>
            <a:ext cx="0" cy="216024"/>
          </a:xfrm>
          <a:prstGeom prst="straightConnector1">
            <a:avLst/>
          </a:prstGeom>
          <a:ln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3" name="Picture 3">
            <a:extLst>
              <a:ext uri="{FF2B5EF4-FFF2-40B4-BE49-F238E27FC236}">
                <a16:creationId xmlns:a16="http://schemas.microsoft.com/office/drawing/2014/main" id="{EE189DF4-A09B-3AE6-96A8-077E22E3A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3386" y="4997306"/>
            <a:ext cx="7397227" cy="70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4">
            <a:extLst>
              <a:ext uri="{FF2B5EF4-FFF2-40B4-BE49-F238E27FC236}">
                <a16:creationId xmlns:a16="http://schemas.microsoft.com/office/drawing/2014/main" id="{479401C1-9387-C59D-243D-4F9E993272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832" y="5973181"/>
            <a:ext cx="4181475" cy="438150"/>
          </a:xfrm>
          <a:prstGeom prst="rect">
            <a:avLst/>
          </a:prstGeom>
          <a:noFill/>
          <a:ln w="1905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</a:extLst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B71425CC-8B4B-1A4B-7188-7B2D77FE6DC1}"/>
              </a:ext>
            </a:extLst>
          </p:cNvPr>
          <p:cNvSpPr txBox="1"/>
          <p:nvPr/>
        </p:nvSpPr>
        <p:spPr>
          <a:xfrm>
            <a:off x="1247108" y="6022979"/>
            <a:ext cx="2230189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ko-KR" altLang="en-US" sz="16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알짜 이온 반응식</a:t>
            </a:r>
            <a:r>
              <a:rPr lang="en-US" altLang="ko-KR" sz="16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6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57707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6991DDB-1C46-1E1E-1CE2-789C07763C1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870F52C-9500-C396-C4F3-EEC63BDA43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9493A95-9016-D5F3-F11D-34B321DACDAA}"/>
              </a:ext>
            </a:extLst>
          </p:cNvPr>
          <p:cNvSpPr txBox="1"/>
          <p:nvPr/>
        </p:nvSpPr>
        <p:spPr>
          <a:xfrm>
            <a:off x="467544" y="2204864"/>
            <a:ext cx="2326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기체생성 중화반응</a:t>
            </a: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3A1EF993-821C-5878-CE7A-E975240779A0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C4B12F3-8CEE-ECEF-2966-C78F8F273694}"/>
              </a:ext>
            </a:extLst>
          </p:cNvPr>
          <p:cNvSpPr txBox="1"/>
          <p:nvPr/>
        </p:nvSpPr>
        <p:spPr>
          <a:xfrm>
            <a:off x="432521" y="2708920"/>
            <a:ext cx="8315944" cy="201818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황화 이온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(sulfide ion)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과 탄산 이온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(carbonate ion),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 두 가지 이온은 산과 반응하여 물에 약간 녹는 기체를 만든다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>
              <a:lnSpc>
                <a:spcPct val="125000"/>
              </a:lnSpc>
              <a:spcBef>
                <a:spcPts val="600"/>
              </a:spcBef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① 황화 이온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(sulfide ion)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8" name="그림 1">
            <a:extLst>
              <a:ext uri="{FF2B5EF4-FFF2-40B4-BE49-F238E27FC236}">
                <a16:creationId xmlns:a16="http://schemas.microsoft.com/office/drawing/2014/main" id="{93ED5260-416A-DA84-45B6-C79A3115B53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8649" y="4437112"/>
            <a:ext cx="7179247" cy="1695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31595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12DD1A0-437D-C273-51D9-458DF06A87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E7880DB-4346-FA3E-D628-C0AA43C1E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5CB2C33-552B-90B5-3B0B-20E68D6E5C5F}"/>
              </a:ext>
            </a:extLst>
          </p:cNvPr>
          <p:cNvSpPr txBox="1"/>
          <p:nvPr/>
        </p:nvSpPr>
        <p:spPr>
          <a:xfrm>
            <a:off x="467544" y="2204864"/>
            <a:ext cx="2326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기체생성 중화반응</a:t>
            </a: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6FF0891B-5FC3-6BB9-B12E-9BBA0A283192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D7CDB19-F1CB-B31F-597E-0715112BF850}"/>
              </a:ext>
            </a:extLst>
          </p:cNvPr>
          <p:cNvSpPr txBox="1"/>
          <p:nvPr/>
        </p:nvSpPr>
        <p:spPr>
          <a:xfrm>
            <a:off x="432521" y="2708920"/>
            <a:ext cx="8315944" cy="11757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0850" indent="-450850">
              <a:lnSpc>
                <a:spcPct val="125000"/>
              </a:lnSpc>
              <a:spcBef>
                <a:spcPts val="600"/>
              </a:spcBef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② 탄산 이온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(carbonate ion) </a:t>
            </a:r>
          </a:p>
          <a:p>
            <a:pPr marL="355600" indent="-355600"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- 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탄산염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(carbonate)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과 </a:t>
            </a:r>
            <a:r>
              <a:rPr lang="ko-KR" altLang="en-US" b="0" kern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탄산수소염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(bicarbonate)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도 산과 반응하여 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CO</a:t>
            </a:r>
            <a:r>
              <a:rPr lang="en-US" altLang="ko-KR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2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기체를 발생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.</a:t>
            </a:r>
          </a:p>
          <a:p>
            <a:pPr marL="355600" indent="-355600">
              <a:lnSpc>
                <a:spcPct val="125000"/>
              </a:lnSpc>
              <a:spcBef>
                <a:spcPts val="600"/>
              </a:spcBef>
              <a:defRPr/>
            </a:pP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 - 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산과 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CO</a:t>
            </a:r>
            <a:r>
              <a:rPr lang="en-US" altLang="ko-KR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3</a:t>
            </a:r>
            <a:r>
              <a:rPr lang="en-US" altLang="ko-KR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2-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또는 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HCO</a:t>
            </a:r>
            <a:r>
              <a:rPr lang="en-US" altLang="ko-KR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3</a:t>
            </a:r>
            <a:r>
              <a:rPr lang="en-US" altLang="ko-KR" b="0" kern="0" baseline="30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-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이온이 반응하면 탄산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(H</a:t>
            </a:r>
            <a:r>
              <a:rPr lang="en-US" altLang="ko-KR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2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CO</a:t>
            </a:r>
            <a:r>
              <a:rPr lang="en-US" altLang="ko-KR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3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)</a:t>
            </a:r>
            <a:r>
              <a:rPr lang="ko-KR" altLang="en-US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을 생성함</a:t>
            </a:r>
            <a:r>
              <a:rPr lang="en-US" altLang="ko-KR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. </a:t>
            </a:r>
            <a:endParaRPr lang="ko-KR" altLang="en-US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5" name="Picture 2">
            <a:extLst>
              <a:ext uri="{FF2B5EF4-FFF2-40B4-BE49-F238E27FC236}">
                <a16:creationId xmlns:a16="http://schemas.microsoft.com/office/drawing/2014/main" id="{A8D4AE70-6A03-7037-B6BA-3136D01922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1734" y="4005064"/>
            <a:ext cx="5467501" cy="3407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3">
            <a:extLst>
              <a:ext uri="{FF2B5EF4-FFF2-40B4-BE49-F238E27FC236}">
                <a16:creationId xmlns:a16="http://schemas.microsoft.com/office/drawing/2014/main" id="{61870F23-5848-0DEA-1306-D12E204481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93822" y="4458458"/>
            <a:ext cx="3528886" cy="287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4">
            <a:extLst>
              <a:ext uri="{FF2B5EF4-FFF2-40B4-BE49-F238E27FC236}">
                <a16:creationId xmlns:a16="http://schemas.microsoft.com/office/drawing/2014/main" id="{D62F0095-69EA-8565-DC90-4ACA3872A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3" y="4821772"/>
            <a:ext cx="6516000" cy="1703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3944336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AF208C5-B643-9985-9A5D-28B45631A2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E1CC2C9-D766-FD72-6744-1C43D851EE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EA550C6-7C80-EDEA-5620-FA6B0959F131}"/>
              </a:ext>
            </a:extLst>
          </p:cNvPr>
          <p:cNvSpPr txBox="1"/>
          <p:nvPr/>
        </p:nvSpPr>
        <p:spPr>
          <a:xfrm>
            <a:off x="467544" y="2204864"/>
            <a:ext cx="2326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기체생성 중화반응</a:t>
            </a: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F8AF20A8-2377-A279-029A-BD903940B533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D7371E8-95BC-C7C6-4A57-5B0482AE3D1A}"/>
              </a:ext>
            </a:extLst>
          </p:cNvPr>
          <p:cNvSpPr txBox="1"/>
          <p:nvPr/>
        </p:nvSpPr>
        <p:spPr>
          <a:xfrm>
            <a:off x="432520" y="2708920"/>
            <a:ext cx="8603975" cy="151990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알칼리 금속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 (Li, Na, K, Rb, Cs, Fr):  M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형태의 탄산염 형성</a:t>
            </a:r>
          </a:p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에 묽은 염산을 반응하면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기체 생성 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생성된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기체의 양을 측정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탄산염의 종류 확인</a:t>
            </a:r>
            <a:endParaRPr lang="en-US" altLang="ko-KR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1367FFDA-7B94-C40B-1B9A-E09D0B23E726}"/>
              </a:ext>
            </a:extLst>
          </p:cNvPr>
          <p:cNvSpPr txBox="1"/>
          <p:nvPr/>
        </p:nvSpPr>
        <p:spPr>
          <a:xfrm>
            <a:off x="1313892" y="4653136"/>
            <a:ext cx="65162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 typeface="Wingdings" pitchFamily="2" charset="2"/>
              <a:buNone/>
              <a:tabLst/>
              <a:defRPr/>
            </a:pP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M</a:t>
            </a:r>
            <a:r>
              <a:rPr kumimoji="1" lang="en-US" altLang="ko-KR" sz="2400" b="0" i="0" u="none" strike="noStrike" kern="1200" cap="none" spc="0" normalizeH="0" baseline="-25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CO</a:t>
            </a:r>
            <a:r>
              <a:rPr kumimoji="1" lang="en-US" altLang="ko-KR" sz="2400" b="0" i="0" u="none" strike="noStrike" kern="1200" cap="none" spc="0" normalizeH="0" baseline="-25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+ 2HCl → 2M</a:t>
            </a:r>
            <a:r>
              <a:rPr kumimoji="1" lang="en-US" altLang="ko-KR" sz="2400" b="0" i="0" u="none" strike="noStrike" kern="1200" cap="none" spc="0" normalizeH="0" baseline="30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+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+ 2Cl</a:t>
            </a:r>
            <a:r>
              <a:rPr kumimoji="1" lang="en-US" altLang="ko-KR" sz="2400" b="0" i="0" u="none" strike="noStrike" kern="1200" cap="none" spc="0" normalizeH="0" baseline="30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+ H</a:t>
            </a:r>
            <a:r>
              <a:rPr kumimoji="1" lang="en-US" altLang="ko-KR" sz="2400" b="0" i="0" u="none" strike="noStrike" kern="1200" cap="none" spc="0" normalizeH="0" baseline="-25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O + CO</a:t>
            </a:r>
            <a:r>
              <a:rPr kumimoji="1" lang="en-US" altLang="ko-KR" sz="2400" b="0" i="0" u="none" strike="noStrike" kern="1200" cap="none" spc="0" normalizeH="0" baseline="-25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65B13EF-9864-890B-902E-7342836E124F}"/>
              </a:ext>
            </a:extLst>
          </p:cNvPr>
          <p:cNvSpPr txBox="1"/>
          <p:nvPr/>
        </p:nvSpPr>
        <p:spPr>
          <a:xfrm>
            <a:off x="2123728" y="5434685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 eaLnBrk="1" latinLnBrk="1" hangingPunct="1">
              <a:spcBef>
                <a:spcPct val="20000"/>
              </a:spcBef>
              <a:buClr>
                <a:schemeClr val="bg1"/>
              </a:buClr>
              <a:buFont typeface="Wingdings" pitchFamily="2" charset="2"/>
              <a:buNone/>
            </a:pPr>
            <a:r>
              <a:rPr lang="ko-KR" altLang="en-US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반응 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sz="1800" b="0" baseline="-250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lang="en-US" altLang="ko-KR" sz="1800" b="0" baseline="-250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몰수 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ko-KR" altLang="en-US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생성 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lang="en-US" altLang="ko-KR" sz="1800" b="0" baseline="-250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몰수</a:t>
            </a:r>
          </a:p>
        </p:txBody>
      </p:sp>
    </p:spTree>
    <p:extLst>
      <p:ext uri="{BB962C8B-B14F-4D97-AF65-F5344CB8AC3E}">
        <p14:creationId xmlns:p14="http://schemas.microsoft.com/office/powerpoint/2010/main" val="341639123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818D9CE-C030-5D0E-1D19-1BB518A388C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9A4E0E1-F26E-6330-CEC9-C24AC097F8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2. </a:t>
            </a:r>
            <a:r>
              <a:rPr lang="ko-KR" altLang="en-US" dirty="0"/>
              <a:t>이론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EA485AE-89A8-E55C-2425-22049C4F0322}"/>
              </a:ext>
            </a:extLst>
          </p:cNvPr>
          <p:cNvSpPr txBox="1"/>
          <p:nvPr/>
        </p:nvSpPr>
        <p:spPr>
          <a:xfrm>
            <a:off x="467544" y="2204864"/>
            <a:ext cx="232627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기체생성 중화반응</a:t>
            </a:r>
          </a:p>
        </p:txBody>
      </p:sp>
      <p:sp>
        <p:nvSpPr>
          <p:cNvPr id="4" name="직사각형 9">
            <a:extLst>
              <a:ext uri="{FF2B5EF4-FFF2-40B4-BE49-F238E27FC236}">
                <a16:creationId xmlns:a16="http://schemas.microsoft.com/office/drawing/2014/main" id="{9C41ACE3-9FEC-11B3-4AB8-7A52AB552625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0B5CA4E0-F6AA-8B51-F34B-05AED22CB756}"/>
              </a:ext>
            </a:extLst>
          </p:cNvPr>
          <p:cNvSpPr txBox="1"/>
          <p:nvPr/>
        </p:nvSpPr>
        <p:spPr>
          <a:xfrm>
            <a:off x="432520" y="3818481"/>
            <a:ext cx="8603975" cy="75046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몰수 측정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: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이상기체방정식 활용</a:t>
            </a:r>
            <a:b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 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생성된 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1800" b="0" kern="0" baseline="-2500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ko-KR" altLang="en-US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의 부피 이용하여 몰수 측정함</a:t>
            </a:r>
            <a:r>
              <a:rPr lang="en-US" altLang="ko-KR" sz="18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 </a:t>
            </a:r>
            <a:endParaRPr lang="ko-KR" altLang="en-US" sz="1800" b="0" kern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ABC5728F-1414-8BB7-D114-2B6541567417}"/>
              </a:ext>
            </a:extLst>
          </p:cNvPr>
          <p:cNvSpPr txBox="1"/>
          <p:nvPr/>
        </p:nvSpPr>
        <p:spPr>
          <a:xfrm>
            <a:off x="1313892" y="2740192"/>
            <a:ext cx="65162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defTabSz="914400" rtl="0" eaLnBrk="1" fontAlgn="base" latinLnBrk="1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rgbClr val="FFFFFF"/>
              </a:buClr>
              <a:buSzTx/>
              <a:buFont typeface="Wingdings" pitchFamily="2" charset="2"/>
              <a:buNone/>
              <a:tabLst/>
              <a:defRPr/>
            </a:pP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M</a:t>
            </a:r>
            <a:r>
              <a:rPr kumimoji="1" lang="en-US" altLang="ko-KR" sz="2400" b="0" i="0" u="none" strike="noStrike" kern="1200" cap="none" spc="0" normalizeH="0" baseline="-25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CO</a:t>
            </a:r>
            <a:r>
              <a:rPr kumimoji="1" lang="en-US" altLang="ko-KR" sz="2400" b="0" i="0" u="none" strike="noStrike" kern="1200" cap="none" spc="0" normalizeH="0" baseline="-25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3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+ 2HCl → 2M</a:t>
            </a:r>
            <a:r>
              <a:rPr kumimoji="1" lang="en-US" altLang="ko-KR" sz="2400" b="0" i="0" u="none" strike="noStrike" kern="1200" cap="none" spc="0" normalizeH="0" baseline="30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+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+ 2Cl</a:t>
            </a:r>
            <a:r>
              <a:rPr kumimoji="1" lang="en-US" altLang="ko-KR" sz="2400" b="0" i="0" u="none" strike="noStrike" kern="1200" cap="none" spc="0" normalizeH="0" baseline="30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-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+ H</a:t>
            </a:r>
            <a:r>
              <a:rPr kumimoji="1" lang="en-US" altLang="ko-KR" sz="2400" b="0" i="0" u="none" strike="noStrike" kern="1200" cap="none" spc="0" normalizeH="0" baseline="-25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O + CO</a:t>
            </a:r>
            <a:r>
              <a:rPr kumimoji="1" lang="en-US" altLang="ko-KR" sz="2400" b="0" i="0" u="none" strike="noStrike" kern="1200" cap="none" spc="0" normalizeH="0" baseline="-2500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2</a:t>
            </a:r>
            <a:r>
              <a:rPr kumimoji="1" lang="en-US" altLang="ko-KR" sz="2400" b="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663BF04-F5BB-1DAE-3493-170D892D6C8B}"/>
              </a:ext>
            </a:extLst>
          </p:cNvPr>
          <p:cNvSpPr txBox="1"/>
          <p:nvPr/>
        </p:nvSpPr>
        <p:spPr>
          <a:xfrm>
            <a:off x="2123728" y="332414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 algn="ctr" eaLnBrk="1" latinLnBrk="1" hangingPunct="1">
              <a:spcBef>
                <a:spcPct val="20000"/>
              </a:spcBef>
              <a:buClr>
                <a:schemeClr val="bg1"/>
              </a:buClr>
              <a:buFont typeface="Wingdings" pitchFamily="2" charset="2"/>
              <a:buNone/>
            </a:pPr>
            <a:r>
              <a:rPr lang="ko-KR" altLang="en-US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반응 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sz="1800" b="0" baseline="-250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lang="en-US" altLang="ko-KR" sz="1800" b="0" baseline="-250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몰수 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= </a:t>
            </a:r>
            <a:r>
              <a:rPr lang="ko-KR" altLang="en-US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생성 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lang="en-US" altLang="ko-KR" sz="1800" b="0" baseline="-2500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800" b="0" dirty="0">
                <a:solidFill>
                  <a:srgbClr val="C00000"/>
                </a:solidFill>
                <a:latin typeface="맑은 고딕" pitchFamily="50" charset="-127"/>
                <a:ea typeface="맑은 고딕" pitchFamily="50" charset="-127"/>
              </a:rPr>
              <a:t>몰수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EC763ED-A07E-1AFD-11C3-47D08841B6F2}"/>
                  </a:ext>
                </a:extLst>
              </p:cNvPr>
              <p:cNvSpPr txBox="1"/>
              <p:nvPr/>
            </p:nvSpPr>
            <p:spPr>
              <a:xfrm>
                <a:off x="1259632" y="4807226"/>
                <a:ext cx="1457002" cy="369332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𝑃𝑉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US" altLang="ko-KR" sz="2400" b="0" i="1" smtClean="0">
                          <a:latin typeface="Cambria Math" panose="02040503050406030204" pitchFamily="18" charset="0"/>
                        </a:rPr>
                        <m:t>𝑛𝑅𝑇</m:t>
                      </m:r>
                    </m:oMath>
                  </m:oMathPara>
                </a14:m>
                <a:endParaRPr lang="ko-KR" altLang="en-US" sz="2400" b="0" dirty="0"/>
              </a:p>
            </p:txBody>
          </p:sp>
        </mc:Choice>
        <mc:Fallback xmlns="">
          <p:sp>
            <p:nvSpPr>
              <p:cNvPr id="5" name="TextBox 4">
                <a:extLst>
                  <a:ext uri="{FF2B5EF4-FFF2-40B4-BE49-F238E27FC236}">
                    <a16:creationId xmlns:a16="http://schemas.microsoft.com/office/drawing/2014/main" id="{CEC763ED-A07E-1AFD-11C3-47D08841B6F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59632" y="4807226"/>
                <a:ext cx="1457002" cy="369332"/>
              </a:xfrm>
              <a:prstGeom prst="rect">
                <a:avLst/>
              </a:prstGeom>
              <a:blipFill>
                <a:blip r:embed="rId2"/>
                <a:stretch>
                  <a:fillRect l="-3766" r="-2929" b="-10000"/>
                </a:stretch>
              </a:blipFill>
            </p:spPr>
            <p:txBody>
              <a:bodyPr/>
              <a:lstStyle/>
              <a:p>
                <a:r>
                  <a:rPr lang="ko-KR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EB3594B7-C07A-121E-9794-14B0C6D1F235}"/>
              </a:ext>
            </a:extLst>
          </p:cNvPr>
          <p:cNvSpPr txBox="1"/>
          <p:nvPr/>
        </p:nvSpPr>
        <p:spPr>
          <a:xfrm>
            <a:off x="3059832" y="4682577"/>
            <a:ext cx="5760640" cy="6186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eaLnBrk="1" latinLnBrk="1" hangingPunct="1">
              <a:lnSpc>
                <a:spcPct val="90000"/>
              </a:lnSpc>
              <a:spcBef>
                <a:spcPct val="20000"/>
              </a:spcBef>
              <a:buClr>
                <a:schemeClr val="bg1"/>
              </a:buClr>
              <a:buFont typeface="Wingdings" pitchFamily="2" charset="2"/>
              <a:buNone/>
            </a:pPr>
            <a:r>
              <a:rPr lang="en-US" altLang="ko-KR" sz="1600" b="0" i="1" dirty="0">
                <a:latin typeface="맑은 고딕" pitchFamily="50" charset="-127"/>
                <a:ea typeface="맑은 고딕" pitchFamily="50" charset="-127"/>
              </a:rPr>
              <a:t>P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600" b="0" dirty="0">
                <a:latin typeface="맑은 고딕" pitchFamily="50" charset="-127"/>
                <a:ea typeface="맑은 고딕" pitchFamily="50" charset="-127"/>
              </a:rPr>
              <a:t>압력 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(atm), </a:t>
            </a:r>
            <a:r>
              <a:rPr lang="en-US" altLang="ko-KR" sz="1600" b="0" i="1" dirty="0">
                <a:latin typeface="맑은 고딕" pitchFamily="50" charset="-127"/>
                <a:ea typeface="맑은 고딕" pitchFamily="50" charset="-127"/>
              </a:rPr>
              <a:t>V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600" b="0" dirty="0">
                <a:latin typeface="맑은 고딕" pitchFamily="50" charset="-127"/>
                <a:ea typeface="맑은 고딕" pitchFamily="50" charset="-127"/>
              </a:rPr>
              <a:t>기체의 부피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(L), </a:t>
            </a:r>
            <a:r>
              <a:rPr lang="en-US" altLang="ko-KR" sz="1600" b="0" i="1" dirty="0">
                <a:latin typeface="맑은 고딕" pitchFamily="50" charset="-127"/>
                <a:ea typeface="맑은 고딕" pitchFamily="50" charset="-127"/>
              </a:rPr>
              <a:t>n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600" b="0" dirty="0">
                <a:latin typeface="맑은 고딕" pitchFamily="50" charset="-127"/>
                <a:ea typeface="맑은 고딕" pitchFamily="50" charset="-127"/>
              </a:rPr>
              <a:t>기체의 몰수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(mol) , </a:t>
            </a:r>
          </a:p>
          <a:p>
            <a:pPr eaLnBrk="1" latinLnBrk="1" hangingPunct="1">
              <a:lnSpc>
                <a:spcPct val="90000"/>
              </a:lnSpc>
              <a:spcBef>
                <a:spcPct val="20000"/>
              </a:spcBef>
              <a:buClr>
                <a:schemeClr val="bg1"/>
              </a:buClr>
              <a:buFont typeface="Wingdings" pitchFamily="2" charset="2"/>
              <a:buNone/>
            </a:pPr>
            <a:r>
              <a:rPr lang="en-US" altLang="ko-KR" sz="1600" b="0" i="1" dirty="0">
                <a:latin typeface="맑은 고딕" pitchFamily="50" charset="-127"/>
                <a:ea typeface="맑은 고딕" pitchFamily="50" charset="-127"/>
              </a:rPr>
              <a:t>R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600" b="0" dirty="0">
                <a:latin typeface="맑은 고딕" pitchFamily="50" charset="-127"/>
                <a:ea typeface="맑은 고딕" pitchFamily="50" charset="-127"/>
              </a:rPr>
              <a:t>기체상수 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(0.0821 </a:t>
            </a:r>
            <a:r>
              <a:rPr lang="en-US" altLang="ko-KR" sz="1600" b="0" dirty="0" err="1">
                <a:latin typeface="맑은 고딕" pitchFamily="50" charset="-127"/>
                <a:ea typeface="맑은 고딕" pitchFamily="50" charset="-127"/>
              </a:rPr>
              <a:t>L·atm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en-US" altLang="ko-KR" sz="1600" b="0" dirty="0" err="1">
                <a:latin typeface="맑은 고딕" pitchFamily="50" charset="-127"/>
                <a:ea typeface="맑은 고딕" pitchFamily="50" charset="-127"/>
              </a:rPr>
              <a:t>mol·K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), </a:t>
            </a:r>
            <a:r>
              <a:rPr lang="en-US" altLang="ko-KR" sz="1600" b="0" i="1" dirty="0">
                <a:latin typeface="맑은 고딕" pitchFamily="50" charset="-127"/>
                <a:ea typeface="맑은 고딕" pitchFamily="50" charset="-127"/>
              </a:rPr>
              <a:t>T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600" b="0" dirty="0">
                <a:latin typeface="맑은 고딕" pitchFamily="50" charset="-127"/>
                <a:ea typeface="맑은 고딕" pitchFamily="50" charset="-127"/>
              </a:rPr>
              <a:t>온도 </a:t>
            </a:r>
            <a:r>
              <a:rPr lang="en-US" altLang="ko-KR" sz="1600" b="0" dirty="0">
                <a:latin typeface="맑은 고딕" pitchFamily="50" charset="-127"/>
                <a:ea typeface="맑은 고딕" pitchFamily="50" charset="-127"/>
              </a:rPr>
              <a:t>(K)</a:t>
            </a:r>
            <a:r>
              <a:rPr lang="en-US" altLang="ko-KR" sz="1800" b="0" dirty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800" b="0" baseline="-25000" dirty="0">
                <a:latin typeface="맑은 고딕" pitchFamily="50" charset="-127"/>
                <a:ea typeface="맑은 고딕" pitchFamily="50" charset="-127"/>
              </a:rPr>
              <a:t>        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475474F-A11C-1D7C-7FE7-8081B14A8CFF}"/>
              </a:ext>
            </a:extLst>
          </p:cNvPr>
          <p:cNvSpPr txBox="1"/>
          <p:nvPr/>
        </p:nvSpPr>
        <p:spPr>
          <a:xfrm>
            <a:off x="432521" y="5428786"/>
            <a:ext cx="7235824" cy="4023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80975" indent="-180975">
              <a:lnSpc>
                <a:spcPct val="125000"/>
              </a:lnSpc>
              <a:spcBef>
                <a:spcPts val="600"/>
              </a:spcBef>
              <a:buFont typeface="Arial"/>
              <a:buChar char="•"/>
              <a:defRPr/>
            </a:pPr>
            <a:r>
              <a:rPr lang="ko-KR" altLang="en-US" sz="1800" b="0" kern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반응 </a:t>
            </a:r>
            <a:r>
              <a:rPr lang="en-US" altLang="ko-KR" sz="1800" b="0" dirty="0">
                <a:latin typeface="맑은 고딕" pitchFamily="50" charset="-127"/>
                <a:ea typeface="맑은 고딕" pitchFamily="50" charset="-127"/>
              </a:rPr>
              <a:t>M</a:t>
            </a:r>
            <a:r>
              <a:rPr lang="en-US" altLang="ko-KR" sz="1800" b="0" baseline="-2500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latin typeface="맑은 고딕" pitchFamily="50" charset="-127"/>
                <a:ea typeface="맑은 고딕" pitchFamily="50" charset="-127"/>
              </a:rPr>
              <a:t>CO</a:t>
            </a:r>
            <a:r>
              <a:rPr lang="en-US" altLang="ko-KR" sz="1800" b="0" baseline="-25000" dirty="0"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ko-KR" altLang="en-US" sz="1800" b="0" dirty="0">
                <a:latin typeface="맑은 고딕" pitchFamily="50" charset="-127"/>
                <a:ea typeface="맑은 고딕" pitchFamily="50" charset="-127"/>
              </a:rPr>
              <a:t>의 </a:t>
            </a:r>
            <a:r>
              <a:rPr lang="ko-KR" altLang="en-US" sz="1800" b="0" dirty="0" err="1">
                <a:latin typeface="맑은 고딕" pitchFamily="50" charset="-127"/>
                <a:ea typeface="맑은 고딕" pitchFamily="50" charset="-127"/>
              </a:rPr>
              <a:t>몰질량</a:t>
            </a:r>
            <a:r>
              <a:rPr lang="ko-KR" altLang="en-US" sz="1800" b="0" dirty="0">
                <a:latin typeface="맑은 고딕" pitchFamily="50" charset="-127"/>
                <a:ea typeface="맑은 고딕" pitchFamily="50" charset="-127"/>
              </a:rPr>
              <a:t> 계산</a:t>
            </a:r>
            <a:endParaRPr lang="ko-KR" altLang="en-US" sz="1800" b="0" kern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Rectangle 2"/>
          <p:cNvSpPr>
            <a:spLocks noChangeArrowheads="1"/>
          </p:cNvSpPr>
          <p:nvPr/>
        </p:nvSpPr>
        <p:spPr bwMode="auto">
          <a:xfrm>
            <a:off x="1095886" y="5469031"/>
            <a:ext cx="6604000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marL="342900" indent="-342900" eaLnBrk="1" latinLnBrk="1" hangingPunct="1">
              <a:lnSpc>
                <a:spcPct val="90000"/>
              </a:lnSpc>
              <a:spcBef>
                <a:spcPct val="20000"/>
              </a:spcBef>
              <a:buClr>
                <a:schemeClr val="bg1"/>
              </a:buClr>
              <a:buFont typeface="Wingdings" pitchFamily="2" charset="2"/>
              <a:buNone/>
            </a:pPr>
            <a:endParaRPr lang="en-US" altLang="ko-KR" sz="2000" b="0" dirty="0">
              <a:solidFill>
                <a:srgbClr val="000066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 eaLnBrk="1" latinLnBrk="1" hangingPunct="1">
              <a:lnSpc>
                <a:spcPct val="90000"/>
              </a:lnSpc>
              <a:spcBef>
                <a:spcPct val="20000"/>
              </a:spcBef>
              <a:spcAft>
                <a:spcPct val="50000"/>
              </a:spcAft>
              <a:buClr>
                <a:schemeClr val="bg1"/>
              </a:buClr>
              <a:buFont typeface="Wingdings" pitchFamily="2" charset="2"/>
              <a:buNone/>
            </a:pPr>
            <a:r>
              <a:rPr lang="en-US" altLang="ko-KR" sz="2000" b="0" dirty="0">
                <a:solidFill>
                  <a:srgbClr val="000066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 </a:t>
            </a:r>
            <a:r>
              <a:rPr lang="ko-KR" altLang="en-US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 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20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20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질량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(g)</a:t>
            </a:r>
          </a:p>
          <a:p>
            <a:pPr marL="342900" indent="-342900" eaLnBrk="1" latinLnBrk="1" hangingPunct="1">
              <a:lnSpc>
                <a:spcPct val="90000"/>
              </a:lnSpc>
              <a:spcBef>
                <a:spcPct val="20000"/>
              </a:spcBef>
              <a:spcAft>
                <a:spcPct val="50000"/>
              </a:spcAft>
              <a:buClr>
                <a:schemeClr val="bg1"/>
              </a:buClr>
              <a:buFont typeface="Wingdings" pitchFamily="2" charset="2"/>
              <a:buNone/>
            </a:pP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                           </a:t>
            </a:r>
            <a:r>
              <a:rPr lang="ko-KR" altLang="en-US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반응 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20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20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몰수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(mol)</a:t>
            </a:r>
            <a:endParaRPr lang="en-US" altLang="ko-KR" sz="2000" b="0" dirty="0">
              <a:solidFill>
                <a:srgbClr val="000066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2" name="Text Box 4"/>
          <p:cNvSpPr txBox="1">
            <a:spLocks noChangeArrowheads="1"/>
          </p:cNvSpPr>
          <p:nvPr/>
        </p:nvSpPr>
        <p:spPr bwMode="auto">
          <a:xfrm>
            <a:off x="1230144" y="5972568"/>
            <a:ext cx="3040769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 sz="3200">
                <a:solidFill>
                  <a:schemeClr val="tx1"/>
                </a:solidFill>
                <a:latin typeface="굴림" charset="-127"/>
                <a:ea typeface="굴림" charset="-127"/>
              </a:defRPr>
            </a:lvl1pPr>
            <a:lvl2pPr>
              <a:defRPr kumimoji="1" sz="2800">
                <a:solidFill>
                  <a:schemeClr val="tx1"/>
                </a:solidFill>
                <a:latin typeface="굴림" charset="-127"/>
                <a:ea typeface="굴림" charset="-127"/>
              </a:defRPr>
            </a:lvl2pPr>
            <a:lvl3pPr>
              <a:defRPr kumimoji="1" sz="2400">
                <a:solidFill>
                  <a:schemeClr val="tx1"/>
                </a:solidFill>
                <a:latin typeface="굴림" charset="-127"/>
                <a:ea typeface="굴림" charset="-127"/>
              </a:defRPr>
            </a:lvl3pPr>
            <a:lvl4pPr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4pPr>
            <a:lvl5pPr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5pPr>
            <a:lvl6pPr eaLnBrk="0" hangingPunct="0"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6pPr>
            <a:lvl7pPr eaLnBrk="0" hangingPunct="0"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7pPr>
            <a:lvl8pPr eaLnBrk="0" hangingPunct="0"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8pPr>
            <a:lvl9pPr eaLnBrk="0" hangingPunct="0">
              <a:defRPr kumimoji="1" sz="2000">
                <a:solidFill>
                  <a:schemeClr val="tx1"/>
                </a:solidFill>
                <a:latin typeface="굴림" charset="-127"/>
                <a:ea typeface="굴림" charset="-127"/>
              </a:defRPr>
            </a:lvl9pPr>
          </a:lstStyle>
          <a:p>
            <a:pPr eaLnBrk="1" latinLnBrk="1" hangingPunct="1"/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M</a:t>
            </a:r>
            <a:r>
              <a:rPr lang="en-US" altLang="ko-KR" sz="20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CO</a:t>
            </a:r>
            <a:r>
              <a:rPr lang="en-US" altLang="ko-KR" sz="2000" b="0" baseline="-2500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3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0" dirty="0" err="1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몰질량</a:t>
            </a:r>
            <a:r>
              <a:rPr lang="ko-KR" altLang="en-US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(g/mol)</a:t>
            </a:r>
            <a:r>
              <a:rPr lang="ko-KR" altLang="en-US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0" dirty="0">
                <a:solidFill>
                  <a:srgbClr val="FF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=</a:t>
            </a:r>
          </a:p>
        </p:txBody>
      </p:sp>
      <p:sp>
        <p:nvSpPr>
          <p:cNvPr id="14" name="Line 5"/>
          <p:cNvSpPr>
            <a:spLocks noChangeShapeType="1"/>
          </p:cNvSpPr>
          <p:nvPr/>
        </p:nvSpPr>
        <p:spPr bwMode="auto">
          <a:xfrm>
            <a:off x="4355976" y="6225200"/>
            <a:ext cx="2664296" cy="0"/>
          </a:xfrm>
          <a:prstGeom prst="line">
            <a:avLst/>
          </a:prstGeom>
          <a:noFill/>
          <a:ln w="19050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2159042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2E9ECC-8DD5-7F03-505A-4EE350ED57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4E4C258-34E9-658B-9768-2DE11AEED9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3. </a:t>
            </a:r>
            <a:r>
              <a:rPr lang="ko-KR" altLang="en-US" dirty="0"/>
              <a:t>실험기구 및 시약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240E46-B47E-36E9-0BFA-D5AE536F6954}"/>
              </a:ext>
            </a:extLst>
          </p:cNvPr>
          <p:cNvSpPr txBox="1"/>
          <p:nvPr/>
        </p:nvSpPr>
        <p:spPr>
          <a:xfrm>
            <a:off x="432521" y="2708920"/>
            <a:ext cx="3456384" cy="23637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Clr>
                <a:schemeClr val="tx1"/>
              </a:buClr>
              <a:buFontTx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100㎖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눈금실린더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Clr>
                <a:schemeClr val="tx1"/>
              </a:buClr>
              <a:buFontTx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250㎖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삼각플라스크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개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Clr>
                <a:schemeClr val="tx1"/>
              </a:buClr>
              <a:buFontTx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250㎖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비커 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Clr>
                <a:schemeClr val="tx1"/>
              </a:buClr>
              <a:buFontTx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유리막대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Clr>
                <a:schemeClr val="tx1"/>
              </a:buClr>
              <a:buFontTx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수위조절용기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Clr>
                <a:schemeClr val="tx1"/>
              </a:buClr>
              <a:buFontTx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기체측정관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buClr>
                <a:schemeClr val="tx1"/>
              </a:buClr>
              <a:buFontTx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유산지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469FDC3-FF44-2C4E-3F91-41708745253B}"/>
              </a:ext>
            </a:extLst>
          </p:cNvPr>
          <p:cNvSpPr txBox="1"/>
          <p:nvPr/>
        </p:nvSpPr>
        <p:spPr>
          <a:xfrm>
            <a:off x="4824598" y="2708920"/>
            <a:ext cx="3456384" cy="18115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50000"/>
              </a:lnSpc>
              <a:buClr>
                <a:schemeClr val="tx1"/>
              </a:buClr>
              <a:buFontTx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알칼리 금속의 탄산염 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(Li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Na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, K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CO</a:t>
            </a:r>
            <a:r>
              <a:rPr lang="en-US" altLang="ko-KR" sz="1800" b="0" baseline="-250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3</a:t>
            </a: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Tx/>
              <a:buChar char="•"/>
            </a:pPr>
            <a:r>
              <a:rPr lang="en-US" altLang="ko-KR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6M </a:t>
            </a:r>
            <a:r>
              <a:rPr lang="en-US" altLang="ko-KR" sz="1800" b="0" dirty="0" err="1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HCl</a:t>
            </a:r>
            <a:endParaRPr lang="en-US" altLang="ko-KR" sz="1800" b="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150000"/>
              </a:lnSpc>
              <a:buClr>
                <a:schemeClr val="tx1"/>
              </a:buClr>
              <a:buFontTx/>
              <a:buChar char="•"/>
            </a:pPr>
            <a:r>
              <a:rPr lang="ko-KR" altLang="en-US" sz="1800" b="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증류수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7544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기구</a:t>
            </a:r>
          </a:p>
        </p:txBody>
      </p:sp>
      <p:sp>
        <p:nvSpPr>
          <p:cNvPr id="17" name="직사각형 9">
            <a:extLst>
              <a:ext uri="{FF2B5EF4-FFF2-40B4-BE49-F238E27FC236}">
                <a16:creationId xmlns:a16="http://schemas.microsoft.com/office/drawing/2014/main" id="{DAAA73A5-1A19-A5FB-0431-E0A229545A24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326EA1A7-1FF2-4F2B-A715-787A2139894F}"/>
              </a:ext>
            </a:extLst>
          </p:cNvPr>
          <p:cNvSpPr txBox="1"/>
          <p:nvPr/>
        </p:nvSpPr>
        <p:spPr>
          <a:xfrm>
            <a:off x="4860032" y="2204864"/>
            <a:ext cx="69762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시약</a:t>
            </a:r>
          </a:p>
        </p:txBody>
      </p:sp>
      <p:sp>
        <p:nvSpPr>
          <p:cNvPr id="19" name="직사각형 9">
            <a:extLst>
              <a:ext uri="{FF2B5EF4-FFF2-40B4-BE49-F238E27FC236}">
                <a16:creationId xmlns:a16="http://schemas.microsoft.com/office/drawing/2014/main" id="{EC5A4719-8400-F16A-242D-C03376B3867C}"/>
              </a:ext>
            </a:extLst>
          </p:cNvPr>
          <p:cNvSpPr/>
          <p:nvPr/>
        </p:nvSpPr>
        <p:spPr>
          <a:xfrm>
            <a:off x="4788594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386D4FB4-D7CC-5E3B-C147-82D16469891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4845157"/>
            <a:ext cx="1181100" cy="1600200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9BF94826-6BF3-940B-525F-5D41AEDAB9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91880" y="4845157"/>
            <a:ext cx="1962150" cy="1552575"/>
          </a:xfrm>
          <a:prstGeom prst="rect">
            <a:avLst/>
          </a:prstGeom>
        </p:spPr>
      </p:pic>
      <p:pic>
        <p:nvPicPr>
          <p:cNvPr id="10" name="그림 9">
            <a:extLst>
              <a:ext uri="{FF2B5EF4-FFF2-40B4-BE49-F238E27FC236}">
                <a16:creationId xmlns:a16="http://schemas.microsoft.com/office/drawing/2014/main" id="{F3F9F6AB-213B-8F77-A0A7-0D0EB4EBEE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40152" y="4845157"/>
            <a:ext cx="1914525" cy="1552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511738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4C13F4-101F-276A-61C2-692D2C1382D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B69DA6A-2DD6-507E-09BF-B0F9C8928F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0AA59A6C-94AA-8482-070F-7BAD06E5ED7B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B979219-CE82-FCB4-6EBA-E80835349627}"/>
              </a:ext>
            </a:extLst>
          </p:cNvPr>
          <p:cNvSpPr txBox="1"/>
          <p:nvPr/>
        </p:nvSpPr>
        <p:spPr>
          <a:xfrm>
            <a:off x="46811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탄산염 분석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6C578F95-56AF-E9CA-E004-585AF7B29F10}"/>
              </a:ext>
            </a:extLst>
          </p:cNvPr>
          <p:cNvSpPr txBox="1"/>
          <p:nvPr/>
        </p:nvSpPr>
        <p:spPr>
          <a:xfrm>
            <a:off x="432520" y="2708920"/>
            <a:ext cx="8531968" cy="2826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5000"/>
              </a:lnSpc>
              <a:spcBef>
                <a:spcPts val="600"/>
              </a:spcBef>
              <a:buFont typeface="+mj-lt"/>
              <a:buAutoNum type="arabicPeriod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포화용액 제조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①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250㎖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비커에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Na2CO3 0.3g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측정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②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100㎖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눈금실린더로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증류수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200㎖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①의 비커에 넣음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③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6M HCl 1㎖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를 ②의 비커에 넣고 유리막대로 잘 </a:t>
            </a:r>
            <a:r>
              <a:rPr lang="ko-KR" altLang="en-US" sz="1800" b="0" dirty="0" err="1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저어줌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④ 포화용액을 수위조절용기의 중간까지 채움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⑤ 수위조절용기와 기체측정관에서 기체가 새는지 확인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-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수위조절용기와 기체측정관의 끝을 막고 움직였을 때 </a:t>
            </a:r>
            <a:b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</a:b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        </a:t>
            </a: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수위 변화가 거의 없으면 기체가 새지 않는 것</a:t>
            </a:r>
            <a:r>
              <a:rPr lang="en-US" altLang="ko-KR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9898364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C21121-C568-7483-A44B-F38C8D2F1A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0D105284-5D70-240C-9303-F7B1FA18273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4. </a:t>
            </a:r>
            <a:r>
              <a:rPr lang="ko-KR" altLang="en-US" dirty="0"/>
              <a:t>실험 방법</a:t>
            </a:r>
          </a:p>
        </p:txBody>
      </p:sp>
      <p:sp>
        <p:nvSpPr>
          <p:cNvPr id="6" name="직사각형 9">
            <a:extLst>
              <a:ext uri="{FF2B5EF4-FFF2-40B4-BE49-F238E27FC236}">
                <a16:creationId xmlns:a16="http://schemas.microsoft.com/office/drawing/2014/main" id="{BEDDFE1D-B58F-02F6-9D76-E5C83DFD3DDC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71DEA46-9DB1-9D59-CBA8-B293DD9749D0}"/>
              </a:ext>
            </a:extLst>
          </p:cNvPr>
          <p:cNvSpPr txBox="1"/>
          <p:nvPr/>
        </p:nvSpPr>
        <p:spPr>
          <a:xfrm>
            <a:off x="468114" y="2204864"/>
            <a:ext cx="1556836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탄산염 분석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5F99CF52-D715-9715-D06E-FBE939745187}"/>
              </a:ext>
            </a:extLst>
          </p:cNvPr>
          <p:cNvSpPr txBox="1"/>
          <p:nvPr/>
        </p:nvSpPr>
        <p:spPr>
          <a:xfrm>
            <a:off x="432520" y="2708920"/>
            <a:ext cx="8315944" cy="41037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20000"/>
              </a:lnSpc>
              <a:buClr>
                <a:schemeClr val="tx1"/>
              </a:buClr>
              <a:buAutoNum type="arabicPeriod" startAt="2"/>
              <a:defRPr/>
            </a:pPr>
            <a:r>
              <a:rPr lang="ko-KR" altLang="en-US" sz="1800" b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포화용액 제조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유산지를 이용하여 탄산염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0.10 g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측정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  <a:endParaRPr lang="ko-KR" altLang="en-US" sz="1800" b="0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342900" indent="-342900">
              <a:lnSpc>
                <a:spcPct val="120000"/>
              </a:lnSpc>
              <a:buClr>
                <a:schemeClr val="tx1"/>
              </a:buClr>
              <a:buAutoNum type="arabicPeriod" startAt="3"/>
              <a:defRPr/>
            </a:pP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250㎖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6M HCl 20㎖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넣음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  <a:buClr>
                <a:schemeClr val="tx1"/>
              </a:buClr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기체측정관의 물높이를 가장 높은 눈금 부근에 오도록 조절한 후 처음 눈금을 기록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  <a:buClr>
                <a:schemeClr val="tx1"/>
              </a:buClr>
              <a:buAutoNum type="arabicPeriod" startAt="4"/>
              <a:defRPr/>
            </a:pP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탄산염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1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이 담긴 유산지 윗부분을 찢어 </a:t>
            </a:r>
            <a:r>
              <a:rPr lang="ko-KR" altLang="en-US" sz="1800" b="0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삼각플라스크에</a:t>
            </a:r>
            <a:r>
              <a:rPr lang="ko-KR" altLang="en-US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재빨리 넣은 후 플라스크 입구를 마개로 막음</a:t>
            </a:r>
            <a:r>
              <a:rPr lang="en-US" altLang="ko-KR" sz="1800" b="0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.</a:t>
            </a:r>
          </a:p>
          <a:p>
            <a:pPr marL="342900" indent="-342900">
              <a:lnSpc>
                <a:spcPct val="120000"/>
              </a:lnSpc>
              <a:buClr>
                <a:schemeClr val="tx1"/>
              </a:buClr>
              <a:buAutoNum type="arabicPeriod" startAt="4"/>
              <a:defRPr/>
            </a:pPr>
            <a:r>
              <a:rPr lang="ko-KR" altLang="en-US" sz="1800" b="0" dirty="0">
                <a:latin typeface="맑은 고딕" pitchFamily="50" charset="-127"/>
                <a:ea typeface="맑은 고딕" pitchFamily="50" charset="-127"/>
              </a:rPr>
              <a:t>이산화탄소 기체가 발생하지 않을 때까지 플라스크를 조금씩 흔들어주면서 수위조절용기를 기체측정관 수위에 맞춰 </a:t>
            </a:r>
            <a:r>
              <a:rPr lang="ko-KR" altLang="en-US" sz="1800" b="0" dirty="0" err="1">
                <a:latin typeface="맑은 고딕" pitchFamily="50" charset="-127"/>
                <a:ea typeface="맑은 고딕" pitchFamily="50" charset="-127"/>
              </a:rPr>
              <a:t>내려줌</a:t>
            </a:r>
            <a:r>
              <a:rPr lang="en-US" altLang="ko-KR" sz="1800" b="0" dirty="0">
                <a:latin typeface="맑은 고딕" pitchFamily="50" charset="-127"/>
                <a:ea typeface="맑은 고딕" pitchFamily="50" charset="-127"/>
              </a:rPr>
              <a:t>. </a:t>
            </a:r>
          </a:p>
          <a:p>
            <a:pPr marL="342900" indent="-342900">
              <a:lnSpc>
                <a:spcPct val="120000"/>
              </a:lnSpc>
              <a:buClr>
                <a:schemeClr val="tx1"/>
              </a:buClr>
              <a:buAutoNum type="arabicPeriod" startAt="4"/>
              <a:defRPr/>
            </a:pPr>
            <a:r>
              <a:rPr lang="ko-KR" altLang="en-US" sz="1800" b="0" dirty="0">
                <a:latin typeface="맑은 고딕" pitchFamily="50" charset="-127"/>
                <a:ea typeface="맑은 고딕" pitchFamily="50" charset="-127"/>
              </a:rPr>
              <a:t>더 이상 이산화탄소 기체가 발생하지 않으면 나중 눈금을 읽고 기록</a:t>
            </a:r>
            <a:endParaRPr lang="en-US" altLang="ko-KR" sz="1800" b="0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120000"/>
              </a:lnSpc>
              <a:buClr>
                <a:schemeClr val="tx1"/>
              </a:buClr>
              <a:buAutoNum type="arabicPeriod" startAt="4"/>
              <a:defRPr/>
            </a:pPr>
            <a:r>
              <a:rPr lang="ko-KR" altLang="en-US" sz="1800" b="0" dirty="0">
                <a:latin typeface="맑은 고딕" pitchFamily="50" charset="-127"/>
                <a:ea typeface="맑은 고딕" pitchFamily="50" charset="-127"/>
              </a:rPr>
              <a:t>실내 온도와 압력 기록 </a:t>
            </a:r>
            <a:endParaRPr lang="en-US" altLang="ko-KR" sz="1800" b="0" dirty="0">
              <a:latin typeface="맑은 고딕" pitchFamily="50" charset="-127"/>
              <a:ea typeface="맑은 고딕" pitchFamily="50" charset="-127"/>
            </a:endParaRPr>
          </a:p>
          <a:p>
            <a:pPr marL="342900" indent="-342900">
              <a:lnSpc>
                <a:spcPct val="120000"/>
              </a:lnSpc>
              <a:buClr>
                <a:schemeClr val="tx1"/>
              </a:buClr>
              <a:buAutoNum type="arabicPeriod" startAt="4"/>
              <a:defRPr/>
            </a:pPr>
            <a:r>
              <a:rPr lang="ko-KR" altLang="en-US" sz="1800" b="0" dirty="0">
                <a:latin typeface="맑은 고딕" pitchFamily="50" charset="-127"/>
                <a:ea typeface="맑은 고딕" pitchFamily="50" charset="-127"/>
              </a:rPr>
              <a:t>탄산염</a:t>
            </a:r>
            <a:r>
              <a:rPr lang="en-US" altLang="ko-KR" sz="1800" b="0" dirty="0"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800" b="0" dirty="0">
                <a:latin typeface="맑은 고딕" pitchFamily="50" charset="-127"/>
                <a:ea typeface="맑은 고딕" pitchFamily="50" charset="-127"/>
              </a:rPr>
              <a:t>도 같은 방법으로 실험 진행 </a:t>
            </a:r>
            <a:r>
              <a:rPr lang="en-US" altLang="ko-KR" sz="1800" b="0" dirty="0"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800" b="0" dirty="0">
                <a:latin typeface="맑은 고딕" pitchFamily="50" charset="-127"/>
                <a:ea typeface="맑은 고딕" pitchFamily="50" charset="-127"/>
              </a:rPr>
              <a:t>포화용액 제조 제외</a:t>
            </a:r>
            <a:r>
              <a:rPr lang="en-US" altLang="ko-KR" sz="1800" b="0" dirty="0">
                <a:latin typeface="맑은 고딕" pitchFamily="50" charset="-127"/>
                <a:ea typeface="맑은 고딕" pitchFamily="50" charset="-127"/>
              </a:rPr>
              <a:t>)</a:t>
            </a:r>
            <a:endParaRPr kumimoji="0" lang="ko-KR" altLang="en-US" sz="1800" b="0" dirty="0">
              <a:solidFill>
                <a:prstClr val="black"/>
              </a:solidFill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</p:spTree>
    <p:extLst>
      <p:ext uri="{BB962C8B-B14F-4D97-AF65-F5344CB8AC3E}">
        <p14:creationId xmlns:p14="http://schemas.microsoft.com/office/powerpoint/2010/main" val="25575160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AFCC0A3-D87E-4299-AA9D-BC1260A9EB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A28D0C4-E93B-1957-216A-7533AF07EA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5. </a:t>
            </a:r>
            <a:r>
              <a:rPr lang="ko-KR" altLang="en-US" dirty="0"/>
              <a:t>결과 및 계산과정</a:t>
            </a:r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AB913F8C-4ED4-D944-0080-AAA517097FC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17" y="2996952"/>
            <a:ext cx="8276165" cy="2232248"/>
          </a:xfrm>
          <a:prstGeom prst="rect">
            <a:avLst/>
          </a:prstGeom>
        </p:spPr>
      </p:pic>
      <p:sp>
        <p:nvSpPr>
          <p:cNvPr id="6" name="직사각형 9">
            <a:extLst>
              <a:ext uri="{FF2B5EF4-FFF2-40B4-BE49-F238E27FC236}">
                <a16:creationId xmlns:a16="http://schemas.microsoft.com/office/drawing/2014/main" id="{B1AC7F5D-1A04-B702-59C2-BF1534AD8A5D}"/>
              </a:ext>
            </a:extLst>
          </p:cNvPr>
          <p:cNvSpPr/>
          <p:nvPr/>
        </p:nvSpPr>
        <p:spPr>
          <a:xfrm>
            <a:off x="396106" y="2247984"/>
            <a:ext cx="72008" cy="313870"/>
          </a:xfrm>
          <a:prstGeom prst="rect">
            <a:avLst/>
          </a:prstGeom>
          <a:solidFill>
            <a:sysClr val="windowText" lastClr="000000">
              <a:lumMod val="75000"/>
              <a:lumOff val="25000"/>
            </a:sysClr>
          </a:solidFill>
          <a:ln w="25400" cap="flat" cmpd="sng" algn="ctr">
            <a:noFill/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1" i="0" u="none" strike="noStrike" kern="0" cap="none" spc="0" normalizeH="0" baseline="0" noProof="0" dirty="0">
              <a:ln>
                <a:noFill/>
              </a:ln>
              <a:solidFill>
                <a:prstClr val="black">
                  <a:lumMod val="75000"/>
                  <a:lumOff val="25000"/>
                </a:prstClr>
              </a:solidFill>
              <a:effectLst/>
              <a:uLnTx/>
              <a:uFillTx/>
              <a:latin typeface="Malgun Gothic" panose="020B0503020000020004" pitchFamily="34" charset="-127"/>
              <a:ea typeface="Malgun Gothic" panose="020B0503020000020004" pitchFamily="34" charset="-127"/>
              <a:cs typeface="나눔고딕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A9540D4-B8AF-C988-BBE1-3C33F699EA46}"/>
              </a:ext>
            </a:extLst>
          </p:cNvPr>
          <p:cNvSpPr txBox="1"/>
          <p:nvPr/>
        </p:nvSpPr>
        <p:spPr>
          <a:xfrm>
            <a:off x="468114" y="2204864"/>
            <a:ext cx="368402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탄산염의 분자량</a:t>
            </a:r>
            <a:r>
              <a:rPr kumimoji="0" lang="en-US" altLang="ko-KR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(g/mol)</a:t>
            </a:r>
            <a:r>
              <a:rPr kumimoji="0" lang="ko-KR" altLang="en-US" sz="2000" dirty="0">
                <a:solidFill>
                  <a:prstClr val="black"/>
                </a:solidFill>
                <a:latin typeface="Malgun Gothic" panose="020B0503020000020004" pitchFamily="34" charset="-127"/>
                <a:ea typeface="Malgun Gothic" panose="020B0503020000020004" pitchFamily="34" charset="-127"/>
                <a:cs typeface="나눔고딕"/>
              </a:rPr>
              <a:t> 측정</a:t>
            </a:r>
          </a:p>
        </p:txBody>
      </p:sp>
    </p:spTree>
    <p:extLst>
      <p:ext uri="{BB962C8B-B14F-4D97-AF65-F5344CB8AC3E}">
        <p14:creationId xmlns:p14="http://schemas.microsoft.com/office/powerpoint/2010/main" val="8429302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3E1AFD8-C715-840D-170A-0B7A7F09FC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B333743-4366-7A83-B4D8-43A4065A97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6. </a:t>
            </a:r>
            <a:r>
              <a:rPr lang="ko-KR" altLang="en-US" dirty="0"/>
              <a:t>주의 및 참고사항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380FCFB-71CE-C969-0553-62E0B29D3B1B}"/>
              </a:ext>
            </a:extLst>
          </p:cNvPr>
          <p:cNvSpPr txBox="1"/>
          <p:nvPr/>
        </p:nvSpPr>
        <p:spPr>
          <a:xfrm>
            <a:off x="323528" y="2166090"/>
            <a:ext cx="8036396" cy="32837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20 ㎖ HCl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용액에는 약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6.0 </a:t>
            </a:r>
            <a:r>
              <a:rPr lang="en-US" altLang="ko-KR" sz="2000" b="0" kern="0" dirty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×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10</a:t>
            </a:r>
            <a:r>
              <a:rPr lang="en-US" altLang="ko-KR" sz="2000" b="0" baseline="30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-4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mol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기체가 녹는다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기체측정관에 담긴 물에도 상당한 양의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가 녹을 수 있다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그러므로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, CO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가 물에 녹아서 생기는 불확실도를  제거하기 위해서는 기체측정관에 넣을 물을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로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포화시키는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것이 좋다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200 ㎖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에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0.3 g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Na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3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넣고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6 M HCl 1 ㎖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를 넣으면 물을 </a:t>
            </a:r>
            <a:r>
              <a:rPr lang="ko-KR" altLang="en-US" sz="2000" b="0" dirty="0" err="1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포화시키기에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 충분한 양의 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가 발생한다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 </a:t>
            </a:r>
          </a:p>
          <a:p>
            <a:pPr marL="314160" indent="-314160">
              <a:lnSpc>
                <a:spcPct val="125000"/>
              </a:lnSpc>
              <a:spcBef>
                <a:spcPts val="1200"/>
              </a:spcBef>
              <a:buFont typeface="Arial"/>
              <a:buChar char="•"/>
              <a:defRPr/>
            </a:pP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CO</a:t>
            </a:r>
            <a:r>
              <a:rPr lang="en-US" altLang="ko-KR" sz="2000" b="0" baseline="-2500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2</a:t>
            </a:r>
            <a:r>
              <a:rPr lang="ko-KR" altLang="en-US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의 양을 정확하게 측정하기 위해서는 수위조절용기의 높이를 기체측정관의 수면과 같은 높이로 유지해야 한다</a:t>
            </a:r>
            <a:r>
              <a:rPr lang="en-US" altLang="ko-KR" sz="2000" b="0" dirty="0">
                <a:latin typeface="맑은 고딕" panose="020B0503020000020004" pitchFamily="50" charset="-127"/>
                <a:ea typeface="맑은 고딕" panose="020B0503020000020004" pitchFamily="50" charset="-127"/>
                <a:cs typeface="Malgun Gothic Semilight" panose="020B0502040204020203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921807188"/>
      </p:ext>
    </p:extLst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Arial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000066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2075" tIns="46038" rIns="92075" bIns="46038" numCol="1" anchor="t" anchorCtr="0" compatLnSpc="1">
        <a:prstTxWarp prst="textNoShape">
          <a:avLst/>
        </a:prstTxWarp>
      </a:bodyPr>
      <a:lstStyle>
        <a:defPPr marL="342900" marR="0" indent="-342900" algn="l" defTabSz="914400" rtl="0" eaLnBrk="1" fontAlgn="base" latinLnBrk="1" hangingPunct="1">
          <a:lnSpc>
            <a:spcPct val="100000"/>
          </a:lnSpc>
          <a:spcBef>
            <a:spcPct val="20000"/>
          </a:spcBef>
          <a:spcAft>
            <a:spcPct val="0"/>
          </a:spcAft>
          <a:buClrTx/>
          <a:buSzTx/>
          <a:buFontTx/>
          <a:buNone/>
          <a:tabLst/>
          <a:defRPr kumimoji="1" lang="ko-KR" altLang="en-US" sz="16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굴림" pitchFamily="50" charset="-127"/>
            <a:ea typeface="굴림" pitchFamily="50" charset="-127"/>
          </a:defRPr>
        </a:defPPr>
      </a:lstStyle>
    </a:ln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14456</TotalTime>
  <Words>912</Words>
  <Application>Microsoft Office PowerPoint</Application>
  <PresentationFormat>화면 슬라이드 쇼(4:3)</PresentationFormat>
  <Paragraphs>88</Paragraphs>
  <Slides>16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16</vt:i4>
      </vt:variant>
    </vt:vector>
  </HeadingPairs>
  <TitlesOfParts>
    <vt:vector size="24" baseType="lpstr">
      <vt:lpstr>굴림</vt:lpstr>
      <vt:lpstr>나눔고딕</vt:lpstr>
      <vt:lpstr>맑은 고딕</vt:lpstr>
      <vt:lpstr>맑은 고딕</vt:lpstr>
      <vt:lpstr>Arial</vt:lpstr>
      <vt:lpstr>Cambria Math</vt:lpstr>
      <vt:lpstr>Wingdings</vt:lpstr>
      <vt:lpstr>기본 디자인</vt:lpstr>
      <vt:lpstr>탄산염 분석</vt:lpstr>
      <vt:lpstr>1. 실험목적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2. 이론</vt:lpstr>
      <vt:lpstr>3. 실험기구 및 시약</vt:lpstr>
      <vt:lpstr>4. 실험 방법</vt:lpstr>
      <vt:lpstr>4. 실험 방법</vt:lpstr>
      <vt:lpstr>5. 결과 및 계산과정</vt:lpstr>
      <vt:lpstr>6. 주의 및 참고사항</vt:lpstr>
    </vt:vector>
  </TitlesOfParts>
  <Company>Dongbu Advanced Research Institute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General Chemistry</dc:title>
  <dc:creator>Youngil Lee</dc:creator>
  <cp:lastModifiedBy>정재훈</cp:lastModifiedBy>
  <cp:revision>440</cp:revision>
  <cp:lastPrinted>2022-04-02T12:44:57Z</cp:lastPrinted>
  <dcterms:created xsi:type="dcterms:W3CDTF">2005-03-05T08:19:28Z</dcterms:created>
  <dcterms:modified xsi:type="dcterms:W3CDTF">2025-03-10T07:52:08Z</dcterms:modified>
</cp:coreProperties>
</file>