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7" r:id="rId2"/>
    <p:sldId id="351" r:id="rId3"/>
    <p:sldId id="352" r:id="rId4"/>
    <p:sldId id="392" r:id="rId5"/>
    <p:sldId id="396" r:id="rId6"/>
    <p:sldId id="397" r:id="rId7"/>
    <p:sldId id="383" r:id="rId8"/>
    <p:sldId id="376" r:id="rId9"/>
    <p:sldId id="353" r:id="rId10"/>
    <p:sldId id="373" r:id="rId11"/>
    <p:sldId id="391" r:id="rId12"/>
    <p:sldId id="362" r:id="rId13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1pPr>
    <a:lvl2pPr marL="4572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2pPr>
    <a:lvl3pPr marL="9144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3pPr>
    <a:lvl4pPr marL="13716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4pPr>
    <a:lvl5pPr marL="18288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5pPr>
    <a:lvl6pPr marL="22860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6pPr>
    <a:lvl7pPr marL="27432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7pPr>
    <a:lvl8pPr marL="32004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8pPr>
    <a:lvl9pPr marL="36576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CCCCFF"/>
    <a:srgbClr val="00A055"/>
    <a:srgbClr val="008000"/>
    <a:srgbClr val="660066"/>
    <a:srgbClr val="FFFF99"/>
    <a:srgbClr val="FF0000"/>
    <a:srgbClr val="FFFF00"/>
    <a:srgbClr val="000066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/>
    <p:restoredTop sz="94635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554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5F0D3-7D8C-EC41-B426-DFE06C7ACBB2}" type="datetimeFigureOut">
              <a:rPr lang="en-US" smtClean="0"/>
              <a:t>8/18/2025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27B0E-079A-CA4A-B29D-7AED8D48D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809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19374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/>
            <a:fld id="{1F347A0C-C233-FA42-932C-12D6B6C8E151}" type="slidenum">
              <a:rPr lang="en-US" altLang="ko-KR" sz="1200" b="0">
                <a:latin typeface="나눔고딕"/>
                <a:ea typeface="나눔고딕"/>
                <a:cs typeface="나눔고딕"/>
              </a:rPr>
              <a:pPr eaLnBrk="1" hangingPunct="1"/>
              <a:t>1</a:t>
            </a:fld>
            <a:endParaRPr lang="en-US" altLang="ko-KR" sz="1200" b="0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86"/>
          <a:stretch>
            <a:fillRect/>
          </a:stretch>
        </p:blipFill>
        <p:spPr bwMode="auto">
          <a:xfrm>
            <a:off x="3824288" y="125413"/>
            <a:ext cx="5319712" cy="657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>
                    <a:alpha val="9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2"/>
          <p:cNvCxnSpPr>
            <a:cxnSpLocks noChangeShapeType="1"/>
          </p:cNvCxnSpPr>
          <p:nvPr userDrawn="1"/>
        </p:nvCxnSpPr>
        <p:spPr bwMode="auto">
          <a:xfrm>
            <a:off x="1016000" y="2651125"/>
            <a:ext cx="8128000" cy="0"/>
          </a:xfrm>
          <a:prstGeom prst="line">
            <a:avLst/>
          </a:prstGeom>
          <a:noFill/>
          <a:ln w="28575">
            <a:solidFill>
              <a:srgbClr val="00A055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1" name="Title 15"/>
          <p:cNvSpPr>
            <a:spLocks noGrp="1"/>
          </p:cNvSpPr>
          <p:nvPr>
            <p:ph type="title" hasCustomPrompt="1"/>
          </p:nvPr>
        </p:nvSpPr>
        <p:spPr>
          <a:xfrm>
            <a:off x="899671" y="1853952"/>
            <a:ext cx="7418755" cy="677108"/>
          </a:xfrm>
          <a:prstGeom prst="rect">
            <a:avLst/>
          </a:prstGeom>
        </p:spPr>
        <p:txBody>
          <a:bodyPr vert="horz">
            <a:spAutoFit/>
          </a:bodyPr>
          <a:lstStyle>
            <a:lvl1pPr algn="l">
              <a:defRPr sz="38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9E47672-B124-A53A-0337-0C5E93290372}"/>
              </a:ext>
            </a:extLst>
          </p:cNvPr>
          <p:cNvGrpSpPr/>
          <p:nvPr userDrawn="1"/>
        </p:nvGrpSpPr>
        <p:grpSpPr>
          <a:xfrm>
            <a:off x="3131871" y="4946441"/>
            <a:ext cx="3312337" cy="724365"/>
            <a:chOff x="2483896" y="4856163"/>
            <a:chExt cx="3389301" cy="817218"/>
          </a:xfrm>
        </p:grpSpPr>
        <p:sp>
          <p:nvSpPr>
            <p:cNvPr id="6" name="Rectangle 4"/>
            <p:cNvSpPr>
              <a:spLocks noChangeArrowheads="1"/>
            </p:cNvSpPr>
            <p:nvPr userDrawn="1"/>
          </p:nvSpPr>
          <p:spPr bwMode="auto">
            <a:xfrm>
              <a:off x="3580505" y="4856163"/>
              <a:ext cx="2292692" cy="81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defTabSz="457200" latinLnBrk="0">
                <a:lnSpc>
                  <a:spcPct val="120000"/>
                </a:lnSpc>
                <a:buFont typeface="Arial" charset="0"/>
                <a:buNone/>
              </a:pP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울산대학교 </a:t>
              </a:r>
              <a:r>
                <a:rPr kumimoji="0" lang="en-US" altLang="ko-KR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/>
              </a:r>
              <a:br>
                <a:rPr kumimoji="0" lang="en-US" altLang="ko-KR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</a:b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에너지화학공학부</a:t>
              </a:r>
              <a:endParaRPr kumimoji="0" lang="en-US" sz="1800" b="1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 Bold" charset="0"/>
              </a:endParaRPr>
            </a:p>
          </p:txBody>
        </p:sp>
        <p:pic>
          <p:nvPicPr>
            <p:cNvPr id="1026" name="Picture 2" descr="울산대학교 로고 마크 이미지">
              <a:extLst>
                <a:ext uri="{FF2B5EF4-FFF2-40B4-BE49-F238E27FC236}">
                  <a16:creationId xmlns:a16="http://schemas.microsoft.com/office/drawing/2014/main" id="{4EBCC3EB-FE1B-8500-ECA6-F93451E0995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71" t="33820" r="50007" b="34349"/>
            <a:stretch/>
          </p:blipFill>
          <p:spPr bwMode="auto">
            <a:xfrm>
              <a:off x="2483896" y="4931452"/>
              <a:ext cx="1152000" cy="68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8F4FE4-E011-446E-5B15-26B4846B6494}"/>
              </a:ext>
            </a:extLst>
          </p:cNvPr>
          <p:cNvSpPr txBox="1"/>
          <p:nvPr userDrawn="1"/>
        </p:nvSpPr>
        <p:spPr>
          <a:xfrm>
            <a:off x="4562796" y="2662647"/>
            <a:ext cx="45812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일반화학실험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D5FF187-FAA3-EA0B-222D-3D158000765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r="72563"/>
          <a:stretch/>
        </p:blipFill>
        <p:spPr>
          <a:xfrm>
            <a:off x="0" y="66961"/>
            <a:ext cx="3086199" cy="7697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8B10DB8-F4DB-70EF-4B01-4137CB0C8E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71661" r="902"/>
          <a:stretch/>
        </p:blipFill>
        <p:spPr>
          <a:xfrm>
            <a:off x="971600" y="2668009"/>
            <a:ext cx="2508789" cy="6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83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23E5AFA-EE4D-FBC6-7B20-E1B7AE8357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065" r="1176" b="408"/>
          <a:stretch/>
        </p:blipFill>
        <p:spPr>
          <a:xfrm>
            <a:off x="-1" y="0"/>
            <a:ext cx="9144001" cy="1897200"/>
          </a:xfrm>
          <a:prstGeom prst="rect">
            <a:avLst/>
          </a:prstGeom>
        </p:spPr>
      </p:pic>
      <p:pic>
        <p:nvPicPr>
          <p:cNvPr id="7" name="Picture 1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33"/>
          <a:stretch>
            <a:fillRect/>
          </a:stretch>
        </p:blipFill>
        <p:spPr bwMode="auto">
          <a:xfrm>
            <a:off x="7380312" y="6453336"/>
            <a:ext cx="16922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D6A6D2-F118-9319-6181-4DB246324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0585" t="49820" r="17507" b="408"/>
          <a:stretch/>
        </p:blipFill>
        <p:spPr>
          <a:xfrm>
            <a:off x="6191672" y="908720"/>
            <a:ext cx="2952328" cy="988480"/>
          </a:xfrm>
          <a:prstGeom prst="rect">
            <a:avLst/>
          </a:prstGeom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8760562" y="1607981"/>
            <a:ext cx="383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algn="r" eaLnBrk="1" latinLnBrk="0" hangingPunct="1">
              <a:spcBef>
                <a:spcPct val="0"/>
              </a:spcBef>
            </a:pPr>
            <a:fld id="{FF300A11-1DE4-E94B-86D9-8A5BF7A571CD}" type="slidenum">
              <a:rPr kumimoji="0" lang="en-US" sz="1200" smtClean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Calibri" charset="0"/>
              </a:rPr>
              <a:pPr algn="r" eaLnBrk="1" latinLnBrk="0" hangingPunct="1">
                <a:spcBef>
                  <a:spcPct val="0"/>
                </a:spcBef>
              </a:pPr>
              <a:t>‹#›</a:t>
            </a:fld>
            <a:endParaRPr lang="en-US" sz="1200" dirty="0">
              <a:latin typeface="Malgun Gothic" panose="020B0503020000020004" pitchFamily="34" charset="-127"/>
              <a:ea typeface="Malgun Gothic" panose="020B0503020000020004" pitchFamily="34" charset="-127"/>
              <a:cs typeface="Calibri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0EED157-3E29-FA4B-2BA5-0F055ABF09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1291" t="4065" r="44745" b="408"/>
          <a:stretch/>
        </p:blipFill>
        <p:spPr>
          <a:xfrm>
            <a:off x="-2" y="0"/>
            <a:ext cx="4067945" cy="1897200"/>
          </a:xfrm>
          <a:prstGeom prst="rect">
            <a:avLst/>
          </a:prstGeom>
        </p:spPr>
      </p:pic>
      <p:sp>
        <p:nvSpPr>
          <p:cNvPr id="10" name="Title 15">
            <a:extLst>
              <a:ext uri="{FF2B5EF4-FFF2-40B4-BE49-F238E27FC236}">
                <a16:creationId xmlns:a16="http://schemas.microsoft.com/office/drawing/2014/main" id="{C952B11D-AD22-ED2E-F0BB-3BFFCB62A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7744" y="1053983"/>
            <a:ext cx="5940152" cy="553998"/>
          </a:xfrm>
          <a:prstGeom prst="rect">
            <a:avLst/>
          </a:prstGeom>
        </p:spPr>
        <p:txBody>
          <a:bodyPr vert="horz" wrap="square">
            <a:spAutoFit/>
          </a:bodyPr>
          <a:lstStyle>
            <a:lvl1pPr algn="l">
              <a:defRPr sz="30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21273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+mj-lt"/>
          <a:ea typeface="+mj-ea"/>
          <a:cs typeface="굴림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굴림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  <a:cs typeface="굴림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굴림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7497BA6-7ED6-9292-F7E5-7850A0F5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671" y="1853952"/>
            <a:ext cx="7920801" cy="707886"/>
          </a:xfrm>
        </p:spPr>
        <p:txBody>
          <a:bodyPr/>
          <a:lstStyle/>
          <a:p>
            <a:pPr latinLnBrk="0"/>
            <a:r>
              <a:rPr lang="ko-KR" altLang="en-US" sz="40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화학 반응 속도 </a:t>
            </a:r>
            <a:r>
              <a:rPr lang="ko-KR" altLang="en-US" sz="4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결정</a:t>
            </a:r>
            <a:endParaRPr lang="ko-KR" altLang="en-US" sz="4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606149-CE3E-2EF1-09D7-163A6D32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실험목적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4173B7-E53B-CDB0-D5DB-E861A99DA9C4}"/>
              </a:ext>
            </a:extLst>
          </p:cNvPr>
          <p:cNvSpPr txBox="1"/>
          <p:nvPr/>
        </p:nvSpPr>
        <p:spPr>
          <a:xfrm>
            <a:off x="323528" y="2166090"/>
            <a:ext cx="8208912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itchFamily="50" charset="-127"/>
                <a:ea typeface="맑은 고딕" pitchFamily="50" charset="-127"/>
              </a:rPr>
              <a:t>화학 반응 </a:t>
            </a:r>
            <a:r>
              <a:rPr lang="ko-KR" altLang="en-US" sz="2000" b="0" dirty="0" err="1">
                <a:latin typeface="맑은 고딕" pitchFamily="50" charset="-127"/>
                <a:ea typeface="맑은 고딕" pitchFamily="50" charset="-127"/>
              </a:rPr>
              <a:t>속도식의</a:t>
            </a:r>
            <a:r>
              <a:rPr lang="ko-KR" altLang="en-US" sz="2000" b="0" dirty="0">
                <a:latin typeface="맑은 고딕" pitchFamily="50" charset="-127"/>
                <a:ea typeface="맑은 고딕" pitchFamily="50" charset="-127"/>
              </a:rPr>
              <a:t> 속도 상수와 </a:t>
            </a:r>
            <a:r>
              <a:rPr lang="ko-KR" altLang="en-US" sz="2000" b="0" dirty="0" err="1" smtClean="0">
                <a:latin typeface="맑은 고딕" pitchFamily="50" charset="-127"/>
                <a:ea typeface="맑은 고딕" pitchFamily="50" charset="-127"/>
              </a:rPr>
              <a:t>반응차수를</a:t>
            </a:r>
            <a:r>
              <a:rPr lang="ko-KR" altLang="en-US" sz="2000" b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0" dirty="0">
                <a:latin typeface="맑은 고딕" pitchFamily="50" charset="-127"/>
                <a:ea typeface="맑은 고딕" pitchFamily="50" charset="-127"/>
              </a:rPr>
              <a:t>실험적으로 결정한다</a:t>
            </a:r>
            <a:r>
              <a:rPr lang="en-US" altLang="ko-KR" sz="20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59773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315944" cy="14804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algn="just" eaLnBrk="1" hangingPunct="1">
              <a:lnSpc>
                <a:spcPct val="80000"/>
              </a:lnSpc>
              <a:buFontTx/>
              <a:buNone/>
              <a:defRPr/>
            </a:pPr>
            <a:endParaRPr lang="en-US" altLang="ko-KR" b="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81000" indent="-381000" algn="just" eaLnBrk="1" hangingPunct="1">
              <a:lnSpc>
                <a:spcPct val="80000"/>
              </a:lnSpc>
              <a:buFontTx/>
              <a:buNone/>
              <a:defRPr/>
            </a:pPr>
            <a:r>
              <a:rPr lang="en-US" altLang="ko-KR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온도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압력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농도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촉매</a:t>
            </a:r>
          </a:p>
          <a:p>
            <a:pPr marL="381000" indent="-381000" eaLnBrk="1" hangingPunct="1">
              <a:lnSpc>
                <a:spcPct val="30000"/>
              </a:lnSpc>
              <a:buFontTx/>
              <a:buNone/>
              <a:defRPr/>
            </a:pPr>
            <a:endParaRPr lang="ko-KR" altLang="en-US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81000" indent="-381000" eaLnBrk="1" hangingPunct="1">
              <a:lnSpc>
                <a:spcPct val="120000"/>
              </a:lnSpc>
              <a:buFontTx/>
              <a:buNone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화학 반응의 속도에 영향을 미치는 요인들을 </a:t>
            </a:r>
            <a:r>
              <a:rPr lang="ko-KR" altLang="en-US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정확하게 파악하면 화학반응이</a:t>
            </a:r>
            <a:endParaRPr lang="en-US" altLang="ko-KR" sz="1800" b="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81000" indent="-381000" eaLnBrk="1" hangingPunct="1">
              <a:lnSpc>
                <a:spcPct val="120000"/>
              </a:lnSpc>
              <a:buFontTx/>
              <a:buNone/>
              <a:defRPr/>
            </a:pPr>
            <a:r>
              <a:rPr lang="ko-KR" altLang="en-US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일어나는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과정인  반응 메커니즘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(reaction mechanism)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을 알아낼 수 </a:t>
            </a:r>
            <a:r>
              <a:rPr lang="ko-KR" altLang="en-US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있음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7544" y="2204864"/>
            <a:ext cx="47371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2000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화학 반응의 속도에 영향을 미치는 </a:t>
            </a:r>
            <a:r>
              <a:rPr lang="ko-KR" altLang="en-US" sz="20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요인</a:t>
            </a:r>
            <a:endParaRPr lang="ko-KR" altLang="en-US" sz="2000" dirty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3514790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603976" cy="27469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defRPr/>
            </a:pP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: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반응이 일어나기 위해서 필요한 최소한의 에너지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endParaRPr lang="ko-KR" altLang="en-US" sz="1800" b="0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분자들이 충분한 에너지를 가지고 충돌하면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</a:t>
            </a: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생성물이 생성되기 전 일시적으로 활성 복합체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(activated complex) </a:t>
            </a: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또는 전이 상태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(transition state)</a:t>
            </a: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가 형성됨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 </a:t>
            </a: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활성화 에너지가 낮을수록 전이 상태에 더 빨리 도달할 수 있고 반응 속도 또한 </a:t>
            </a:r>
            <a:r>
              <a:rPr lang="ko-KR" altLang="en-US" sz="1800" b="0" dirty="0" err="1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빨라짐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/>
              <a:buChar char="•"/>
              <a:defRPr/>
            </a:pP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일반적으로 촉매는 화학 반응의 전체 활성화 에너지를 낮춤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</a:t>
            </a:r>
            <a:endParaRPr lang="en-US" altLang="ko-KR" sz="1800" b="0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8114" y="2272773"/>
            <a:ext cx="46186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lnSpc>
                <a:spcPct val="80000"/>
              </a:lnSpc>
              <a:buClr>
                <a:srgbClr val="0000FF"/>
              </a:buClr>
              <a:defRPr/>
            </a:pPr>
            <a:r>
              <a:rPr lang="ko-KR" altLang="en-US" sz="2000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활성화 에너지 </a:t>
            </a:r>
            <a:r>
              <a:rPr lang="en-US" altLang="ko-KR" sz="2000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(activation </a:t>
            </a:r>
            <a:r>
              <a:rPr lang="en-US" altLang="ko-KR" sz="20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energy</a:t>
            </a:r>
            <a:r>
              <a:rPr lang="en-US" altLang="ko-KR" sz="2000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en-US" altLang="ko-KR" sz="2000" dirty="0" err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E</a:t>
            </a:r>
            <a:r>
              <a:rPr lang="en-US" altLang="ko-KR" sz="2000" baseline="-25000" dirty="0" err="1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en-US" altLang="ko-KR" sz="2000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2000" dirty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1067406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7" name="Picture 2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8481" y="2561854"/>
            <a:ext cx="8047038" cy="36909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65791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603976" cy="24776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defRPr/>
            </a:pPr>
            <a:endParaRPr lang="en-US" altLang="ko-KR" sz="1800" b="0" dirty="0" smtClean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defRPr/>
            </a:pPr>
            <a:endParaRPr lang="en-US" altLang="ko-KR" sz="1800" b="0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defRPr/>
            </a:pPr>
            <a:endParaRPr lang="en-US" altLang="ko-KR" sz="1800" b="0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 marL="285750" indent="-285750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Arrhenius </a:t>
            </a: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식에 의해 활성화 에너지와 빈도 인자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(A), </a:t>
            </a: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절대온도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(T)</a:t>
            </a: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에 의해 결정됨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</a:t>
            </a:r>
          </a:p>
          <a:p>
            <a:pPr marL="285750" indent="-285750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sz="1800" b="0" dirty="0" err="1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절대온도와</a:t>
            </a: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빈도 인자가 일정할 경우 활성화 에너지가 증가할수록 속도 상수는 감소함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</a:t>
            </a:r>
            <a:endParaRPr lang="en-US" altLang="ko-KR" sz="1800" b="0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37497-F088-46D3-D86C-17E352079968}"/>
              </a:ext>
            </a:extLst>
          </p:cNvPr>
          <p:cNvSpPr txBox="1"/>
          <p:nvPr/>
        </p:nvSpPr>
        <p:spPr>
          <a:xfrm>
            <a:off x="468114" y="2272773"/>
            <a:ext cx="22284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lnSpc>
                <a:spcPct val="80000"/>
              </a:lnSpc>
              <a:buClr>
                <a:srgbClr val="0000FF"/>
              </a:buClr>
              <a:defRPr/>
            </a:pPr>
            <a:r>
              <a:rPr lang="ko-KR" altLang="en-US" sz="20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반응 속도 상수</a:t>
            </a:r>
            <a:r>
              <a:rPr lang="en-US" altLang="ko-KR" sz="20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(k)</a:t>
            </a:r>
            <a:endParaRPr lang="en-US" altLang="ko-KR" sz="2000" dirty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6679" y="3134193"/>
            <a:ext cx="2930642" cy="589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7727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AE5627-FF11-AD61-1AD1-F9AF181A4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FBAB2FB-BE21-C010-A717-53E2E7416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64DD794-BF91-3EBC-A010-1C8E185B5B50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9D06A9-0445-7F4B-224D-C2E68F5247F6}"/>
              </a:ext>
            </a:extLst>
          </p:cNvPr>
          <p:cNvSpPr txBox="1"/>
          <p:nvPr/>
        </p:nvSpPr>
        <p:spPr>
          <a:xfrm>
            <a:off x="432521" y="2708920"/>
            <a:ext cx="8315944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화학 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반응의 속도는 </a:t>
            </a: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‘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생성 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물질이 시간에 따라서 얼마나 만들어지는가</a:t>
            </a: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‘ 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또는 </a:t>
            </a: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‘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반응 물질이 시간에 따라서 얼마나 소모되는가</a:t>
            </a: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’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로 표현함</a:t>
            </a: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</a:t>
            </a:r>
          </a:p>
          <a:p>
            <a:pPr algn="ctr">
              <a:lnSpc>
                <a:spcPct val="125000"/>
              </a:lnSpc>
              <a:spcBef>
                <a:spcPts val="600"/>
              </a:spcBef>
              <a:defRPr/>
            </a:pPr>
            <a:r>
              <a:rPr lang="en-US" altLang="ko-KR" sz="2800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aA</a:t>
            </a:r>
            <a:r>
              <a:rPr lang="en-US" altLang="ko-KR" sz="28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+ </a:t>
            </a:r>
            <a:r>
              <a:rPr lang="en-US" altLang="ko-KR" sz="2800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bB</a:t>
            </a:r>
            <a:r>
              <a:rPr lang="en-US" altLang="ko-KR" sz="28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→ </a:t>
            </a:r>
            <a:r>
              <a:rPr lang="en-US" altLang="ko-KR" sz="2800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cC</a:t>
            </a:r>
            <a:r>
              <a:rPr lang="en-US" altLang="ko-KR" sz="28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+</a:t>
            </a:r>
            <a:r>
              <a:rPr lang="en-US" altLang="ko-KR" sz="2800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dD</a:t>
            </a:r>
            <a:endParaRPr lang="en-US" altLang="ko-KR" sz="28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endParaRPr lang="en-US" altLang="ko-KR" sz="1800" b="0" dirty="0" smtClean="0"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이와 같은 반응에서 반응 속도는 다음과 같이 나타냄</a:t>
            </a: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</a:t>
            </a:r>
          </a:p>
        </p:txBody>
      </p:sp>
      <p:sp>
        <p:nvSpPr>
          <p:cNvPr id="9" name="TextBox 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331640" y="5013176"/>
            <a:ext cx="6381875" cy="903837"/>
          </a:xfrm>
          <a:prstGeom prst="rect">
            <a:avLst/>
          </a:prstGeom>
          <a:blipFill rotWithShape="1">
            <a:blip r:embed="rId2"/>
            <a:stretch>
              <a:fillRect b="-7383"/>
            </a:stretch>
          </a:blipFill>
        </p:spPr>
        <p:txBody>
          <a:bodyPr/>
          <a:lstStyle/>
          <a:p>
            <a:pPr eaLnBrk="1" latinLnBrk="1" hangingPunct="1">
              <a:defRPr/>
            </a:pPr>
            <a:r>
              <a:rPr lang="ko-KR" altLang="en-US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356116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54E00A-B98F-636D-DC2A-13E03DD44F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C256D5-18C4-A56E-D4B9-275DA659B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48F3E9B2-C5E7-F90C-43C3-59AA06E8F75F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3881A6-30AE-AA8A-A802-B6B7A3B9981B}"/>
              </a:ext>
            </a:extLst>
          </p:cNvPr>
          <p:cNvSpPr txBox="1"/>
          <p:nvPr/>
        </p:nvSpPr>
        <p:spPr>
          <a:xfrm>
            <a:off x="432521" y="2708920"/>
            <a:ext cx="8315944" cy="35932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defRPr/>
            </a:pP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일반적으로 반응 속도는 반응 물질의 농도에 의존하기 때문에 다음과 같은 </a:t>
            </a:r>
            <a:r>
              <a:rPr lang="ko-KR" altLang="en-US" sz="1800" b="0" dirty="0" err="1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속도식으로</a:t>
            </a: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나타냄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</a:t>
            </a:r>
          </a:p>
          <a:p>
            <a:pPr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defRPr/>
            </a:pP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v = k</a:t>
            </a:r>
            <a:r>
              <a:rPr lang="en-US" altLang="ko-KR" sz="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[A]</a:t>
            </a:r>
            <a:r>
              <a:rPr lang="en-US" altLang="ko-KR" sz="1800" b="0" baseline="3000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m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[B]</a:t>
            </a:r>
            <a:r>
              <a:rPr lang="en-US" altLang="ko-KR" sz="1800" b="0" baseline="3000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n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(</a:t>
            </a: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여기서 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k</a:t>
            </a: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는 </a:t>
            </a: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 </a:t>
            </a: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속도 상수이고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m</a:t>
            </a: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과 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n</a:t>
            </a: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은 </a:t>
            </a:r>
            <a:r>
              <a:rPr lang="ko-KR" altLang="en-US" sz="1800" b="0" dirty="0" err="1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반응차수임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.)</a:t>
            </a:r>
          </a:p>
          <a:p>
            <a:pPr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defRPr/>
            </a:pP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이번 </a:t>
            </a: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실험에서는 촉매로 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KI</a:t>
            </a: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를 넣어주어 과산화수소가 물과 산소 기체로 분해되는 반응의 속도를 측정하는데 반응의 </a:t>
            </a:r>
            <a:r>
              <a:rPr lang="ko-KR" altLang="en-US" sz="1800" b="0" dirty="0" err="1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속도식을</a:t>
            </a: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일반적으로 다음과 같이 표현됨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</a:t>
            </a:r>
          </a:p>
          <a:p>
            <a:pPr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defRPr/>
            </a:pPr>
            <a:endParaRPr lang="en-US" altLang="ko-KR" sz="1800" b="0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defRPr/>
            </a:pPr>
            <a:endParaRPr lang="en-US" altLang="ko-KR" sz="1800" b="0" dirty="0" smtClean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defRPr/>
            </a:pPr>
            <a:r>
              <a:rPr lang="ko-KR" altLang="en-US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 물질의 전체 양을 일정하게 하면 반응에 사용한 부피를 농도로 사용할 수 있음</a:t>
            </a:r>
            <a:r>
              <a:rPr lang="en-US" altLang="ko-KR" sz="1800" b="0" dirty="0" smtClean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3868" y="4686384"/>
            <a:ext cx="2376264" cy="739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5495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9ECC-8DD5-7F03-505A-4EE350ED5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t="54971" r="53853" b="-2096"/>
          <a:stretch/>
        </p:blipFill>
        <p:spPr>
          <a:xfrm>
            <a:off x="4814547" y="5399118"/>
            <a:ext cx="1512168" cy="1172869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B4E4C258-34E9-658B-9768-2DE11AEE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실험기구 및 시약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1F6F81-903A-B5A3-6C1F-31D4EF8AA53D}"/>
              </a:ext>
            </a:extLst>
          </p:cNvPr>
          <p:cNvSpPr txBox="1"/>
          <p:nvPr/>
        </p:nvSpPr>
        <p:spPr>
          <a:xfrm>
            <a:off x="425201" y="2610683"/>
            <a:ext cx="3456384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10mL &amp; 25mL </a:t>
            </a:r>
            <a:r>
              <a:rPr lang="ko-KR" altLang="en-US" sz="1800" b="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눈금실린더</a:t>
            </a:r>
            <a:endParaRPr lang="en-US" altLang="ko-KR" sz="1800" b="0" dirty="0" smtClean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250mL 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 </a:t>
            </a: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개</a:t>
            </a:r>
            <a:endParaRPr lang="en-US" altLang="ko-KR" sz="1800" b="0" dirty="0" smtClean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250mL 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</a:t>
            </a:r>
            <a:endParaRPr lang="en-US" altLang="ko-KR" sz="1800" b="0" dirty="0" smtClean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온도계</a:t>
            </a:r>
            <a:endParaRPr lang="en-US" altLang="ko-KR" sz="1800" b="0" dirty="0" smtClean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기체측정관</a:t>
            </a:r>
            <a:endParaRPr lang="en-US" altLang="ko-KR" sz="1800" b="0" dirty="0" smtClean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수위조절용기</a:t>
            </a:r>
            <a:endParaRPr lang="en-US" altLang="ko-KR" sz="1800" b="0" dirty="0" smtClean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교반기</a:t>
            </a: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물중탕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그릇</a:t>
            </a:r>
            <a:endParaRPr lang="en-US" altLang="ko-KR" sz="1800" b="0" dirty="0" smtClean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마그네틱바</a:t>
            </a:r>
            <a:endParaRPr lang="en-US" altLang="ko-KR" sz="1800" b="0" dirty="0" smtClean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초시계</a:t>
            </a:r>
            <a:endParaRPr lang="en-US" altLang="ko-KR" sz="1800" b="0" dirty="0" smtClean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스탠드</a:t>
            </a: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PS </a:t>
            </a:r>
            <a:r>
              <a:rPr lang="ko-KR" altLang="en-US" sz="1800" b="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클램프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AECDD-942D-9CE0-83D3-680F566DF5C6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기구</a:t>
            </a: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5E727DB2-C22E-BD05-CC20-8FC9DCAFF6C0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B0CA3F-45E2-BC4B-D764-010D72A72717}"/>
              </a:ext>
            </a:extLst>
          </p:cNvPr>
          <p:cNvSpPr txBox="1"/>
          <p:nvPr/>
        </p:nvSpPr>
        <p:spPr>
          <a:xfrm>
            <a:off x="5606065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시약</a:t>
            </a:r>
          </a:p>
        </p:txBody>
      </p:sp>
      <p:sp>
        <p:nvSpPr>
          <p:cNvPr id="12" name="직사각형 9">
            <a:extLst>
              <a:ext uri="{FF2B5EF4-FFF2-40B4-BE49-F238E27FC236}">
                <a16:creationId xmlns:a16="http://schemas.microsoft.com/office/drawing/2014/main" id="{A8F177C9-7C63-94FC-A0CA-4526F5821D8B}"/>
              </a:ext>
            </a:extLst>
          </p:cNvPr>
          <p:cNvSpPr/>
          <p:nvPr/>
        </p:nvSpPr>
        <p:spPr>
          <a:xfrm>
            <a:off x="5534627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4EDA828-D78E-74DB-7295-26FFA31282FB}"/>
              </a:ext>
            </a:extLst>
          </p:cNvPr>
          <p:cNvSpPr txBox="1"/>
          <p:nvPr/>
        </p:nvSpPr>
        <p:spPr>
          <a:xfrm>
            <a:off x="5570631" y="2604974"/>
            <a:ext cx="3456384" cy="1284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0.15M KI 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용액</a:t>
            </a:r>
            <a:endParaRPr lang="en-US" altLang="ko-KR" sz="1800" b="0" dirty="0" smtClean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3% H</a:t>
            </a:r>
            <a:r>
              <a:rPr lang="en-US" altLang="ko-KR" sz="1800" b="0" baseline="-250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O</a:t>
            </a:r>
            <a:r>
              <a:rPr lang="en-US" altLang="ko-KR" sz="1800" b="0" baseline="-250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용액</a:t>
            </a:r>
            <a:endParaRPr lang="en-US" altLang="ko-KR" sz="1800" b="0" dirty="0" smtClean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증류수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2"/>
          <a:srcRect b="45599"/>
          <a:stretch/>
        </p:blipFill>
        <p:spPr>
          <a:xfrm>
            <a:off x="4814547" y="3967550"/>
            <a:ext cx="3276872" cy="1353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17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43878E-4C9F-22EC-8FA8-4341B61C0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0D1025-B2E1-C2F6-489E-FF54E1F15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44422E-D6A0-F534-E932-CE715B2BAB37}"/>
              </a:ext>
            </a:extLst>
          </p:cNvPr>
          <p:cNvSpPr txBox="1"/>
          <p:nvPr/>
        </p:nvSpPr>
        <p:spPr>
          <a:xfrm>
            <a:off x="432520" y="2708920"/>
            <a:ext cx="8387952" cy="38779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buAutoNum type="arabicPeriod"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기체 부피 측정 장치를 설치하고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250㎖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비커로 수위조절용기에 물을 넣어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물높이를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측정관에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가장 높게 맞추고 눈금 기록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endParaRPr lang="ko-KR" altLang="en-US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250㎖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삼각플라스크에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0.15M KI 10㎖,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증류수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15㎖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넣은 뒤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물중탕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그릇 안에 삼각플라스크를 고정시킨 후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마그네틱바로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교반시키면서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3% 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1800" b="0" baseline="-250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5㎖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넣고 바로 마개를 막아 계속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교반시키고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약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2㎖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산소가 발생될 때부터 시간 측정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산소가 총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12㎖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발생할 때까지 산소가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2㎖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생성될 때마다 시간을 측정하고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물중탕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안의 온도 측정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0.15M KI 10㎖,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증류수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10㎖, 3% 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1800" b="0" baseline="-250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10㎖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실험 반복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endParaRPr lang="ko-KR" altLang="en-US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0.15M KI 20㎖,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증류수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5㎖, 3% 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baseline="-250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5㎖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실험 </a:t>
            </a:r>
            <a:r>
              <a:rPr lang="ko-KR" altLang="en-US" sz="18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반복</a:t>
            </a: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52F8A2FC-01D1-9C47-8933-B52F4E3F8319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8275504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9728932-384B-F3AF-7338-9E84EFBBFB6C}"/>
              </a:ext>
            </a:extLst>
          </p:cNvPr>
          <p:cNvSpPr txBox="1"/>
          <p:nvPr/>
        </p:nvSpPr>
        <p:spPr>
          <a:xfrm>
            <a:off x="467544" y="2204864"/>
            <a:ext cx="25058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화학 반응 속도 결정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DE05C9D6-E1E8-B533-5D36-B45D39F69A9D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5986" y="2708920"/>
            <a:ext cx="4532029" cy="3542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1741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1AFD8-C715-840D-170A-0B7A7F09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33743-4366-7A83-B4D8-43A4065A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</a:t>
            </a:r>
            <a:r>
              <a:rPr lang="en-US" altLang="ko-KR" dirty="0" smtClean="0"/>
              <a:t>. </a:t>
            </a:r>
            <a:r>
              <a:rPr lang="ko-KR" altLang="en-US" dirty="0"/>
              <a:t>주의 및 참고사항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CFD97B-779D-0EE1-B133-3297ED9CAA1A}"/>
              </a:ext>
            </a:extLst>
          </p:cNvPr>
          <p:cNvSpPr txBox="1"/>
          <p:nvPr/>
        </p:nvSpPr>
        <p:spPr>
          <a:xfrm>
            <a:off x="323528" y="2166090"/>
            <a:ext cx="8784976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반응 용기에 용액을 넣을 때 </a:t>
            </a: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3% </a:t>
            </a: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</a:t>
            </a:r>
            <a:r>
              <a:rPr lang="en-US" altLang="ko-KR" sz="1800" b="0" baseline="-250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는 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마지막에 넣고 마개를 바로 닫음</a:t>
            </a: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spcBef>
                <a:spcPts val="12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314160" indent="-314160"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기체 부피 </a:t>
            </a:r>
            <a:r>
              <a:rPr lang="ko-KR" altLang="en-US" sz="1800" b="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측정관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물 높이보다 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수위조절용기의 수위는 조금 위에 둠</a:t>
            </a: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(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수위조절용기가 먼저 내려가지 않도록 주의</a:t>
            </a: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</a:p>
          <a:p>
            <a:pPr marL="314160" indent="-314160">
              <a:spcBef>
                <a:spcPts val="12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314160" indent="-314160"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눈금 실린더가 서로 섞이지 않도록 주의</a:t>
            </a: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spcBef>
                <a:spcPts val="12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314160" indent="-314160"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실험 전에 기체 부피 </a:t>
            </a:r>
            <a:r>
              <a:rPr lang="ko-KR" altLang="en-US" sz="1800" b="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측정관이</a:t>
            </a:r>
            <a:r>
              <a:rPr lang="ko-KR" altLang="en-US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새지 않는지 확인</a:t>
            </a:r>
            <a:r>
              <a:rPr lang="en-US" altLang="ko-KR" sz="1800" b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1807188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Arial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14615</TotalTime>
  <Words>498</Words>
  <Application>Microsoft Office PowerPoint</Application>
  <PresentationFormat>화면 슬라이드 쇼(4:3)</PresentationFormat>
  <Paragraphs>72</Paragraphs>
  <Slides>12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3" baseType="lpstr">
      <vt:lpstr>Malgun Gothic Semilight</vt:lpstr>
      <vt:lpstr>굴림</vt:lpstr>
      <vt:lpstr>나눔고딕</vt:lpstr>
      <vt:lpstr>나눔고딕 Bold</vt:lpstr>
      <vt:lpstr>맑은 고딕</vt:lpstr>
      <vt:lpstr>맑은 고딕</vt:lpstr>
      <vt:lpstr>함초롬바탕</vt:lpstr>
      <vt:lpstr>Arial</vt:lpstr>
      <vt:lpstr>Calibri</vt:lpstr>
      <vt:lpstr>Times New Roman</vt:lpstr>
      <vt:lpstr>기본 디자인</vt:lpstr>
      <vt:lpstr>화학 반응 속도 결정</vt:lpstr>
      <vt:lpstr>1. 실험목적</vt:lpstr>
      <vt:lpstr>2. 이론</vt:lpstr>
      <vt:lpstr>2. 이론</vt:lpstr>
      <vt:lpstr>2. 이론</vt:lpstr>
      <vt:lpstr>2. 이론</vt:lpstr>
      <vt:lpstr>2. 이론</vt:lpstr>
      <vt:lpstr>2. 이론</vt:lpstr>
      <vt:lpstr>3. 실험기구 및 시약</vt:lpstr>
      <vt:lpstr>4. 실험 방법</vt:lpstr>
      <vt:lpstr>4. 실험 방법</vt:lpstr>
      <vt:lpstr>5. 주의 및 참고사항</vt:lpstr>
    </vt:vector>
  </TitlesOfParts>
  <Company>Dongbu Advanced Research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Chemistry</dc:title>
  <dc:creator>Youngil Lee</dc:creator>
  <cp:lastModifiedBy>UOU</cp:lastModifiedBy>
  <cp:revision>523</cp:revision>
  <cp:lastPrinted>2022-04-02T12:44:57Z</cp:lastPrinted>
  <dcterms:created xsi:type="dcterms:W3CDTF">2005-03-05T08:19:28Z</dcterms:created>
  <dcterms:modified xsi:type="dcterms:W3CDTF">2025-08-17T16:36:58Z</dcterms:modified>
</cp:coreProperties>
</file>