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7" r:id="rId2"/>
    <p:sldId id="351" r:id="rId3"/>
    <p:sldId id="352" r:id="rId4"/>
    <p:sldId id="363" r:id="rId5"/>
    <p:sldId id="372" r:id="rId6"/>
    <p:sldId id="373" r:id="rId7"/>
    <p:sldId id="364" r:id="rId8"/>
    <p:sldId id="366" r:id="rId9"/>
    <p:sldId id="367" r:id="rId10"/>
    <p:sldId id="369" r:id="rId11"/>
    <p:sldId id="384" r:id="rId12"/>
    <p:sldId id="374" r:id="rId13"/>
    <p:sldId id="375" r:id="rId14"/>
    <p:sldId id="376" r:id="rId15"/>
    <p:sldId id="382" r:id="rId16"/>
    <p:sldId id="383" r:id="rId17"/>
    <p:sldId id="377" r:id="rId18"/>
    <p:sldId id="378" r:id="rId19"/>
    <p:sldId id="353" r:id="rId20"/>
    <p:sldId id="354" r:id="rId21"/>
    <p:sldId id="356" r:id="rId22"/>
    <p:sldId id="357" r:id="rId23"/>
    <p:sldId id="360" r:id="rId24"/>
    <p:sldId id="379" r:id="rId25"/>
    <p:sldId id="380" r:id="rId26"/>
    <p:sldId id="362" r:id="rId27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00A055"/>
    <a:srgbClr val="008000"/>
    <a:srgbClr val="660066"/>
    <a:srgbClr val="FFFF99"/>
    <a:srgbClr val="FF0000"/>
    <a:srgbClr val="FFFF00"/>
    <a:srgbClr val="000066"/>
    <a:srgbClr val="9900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/>
    <p:restoredTop sz="94635"/>
  </p:normalViewPr>
  <p:slideViewPr>
    <p:cSldViewPr>
      <p:cViewPr varScale="1">
        <p:scale>
          <a:sx n="99" d="100"/>
          <a:sy n="99" d="100"/>
        </p:scale>
        <p:origin x="78" y="1014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8/10/2026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096314" cy="724365"/>
            <a:chOff x="2483896" y="4856163"/>
            <a:chExt cx="3168258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071649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r>
                <a:rPr kumimoji="0" lang="en-US" altLang="ko-KR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/>
              </a:r>
              <a:br>
                <a:rPr kumimoji="0" lang="en-US" altLang="ko-KR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2E97CF-9369-D329-40E5-4850951C4C9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>
            <a:extLst>
              <a:ext uri="{FF2B5EF4-FFF2-40B4-BE49-F238E27FC236}">
                <a16:creationId xmlns:a16="http://schemas.microsoft.com/office/drawing/2014/main" id="{0BD506F6-AE9C-9C04-DA08-FB3A0FFD0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418755" cy="677108"/>
          </a:xfrm>
        </p:spPr>
        <p:txBody>
          <a:bodyPr/>
          <a:lstStyle/>
          <a:p>
            <a:r>
              <a:rPr lang="ko-KR" altLang="en-US" dirty="0"/>
              <a:t>산</a:t>
            </a:r>
            <a:r>
              <a:rPr lang="en-US" altLang="ko-KR" dirty="0"/>
              <a:t>-</a:t>
            </a:r>
            <a:r>
              <a:rPr lang="ko-KR" altLang="en-US" dirty="0"/>
              <a:t>염기 적정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A12F8E-5F11-9277-ABC6-25136F541F21}"/>
              </a:ext>
            </a:extLst>
          </p:cNvPr>
          <p:cNvSpPr txBox="1"/>
          <p:nvPr/>
        </p:nvSpPr>
        <p:spPr>
          <a:xfrm>
            <a:off x="323528" y="2166090"/>
            <a:ext cx="8820472" cy="975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산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염기의 중화 반응을 이용하여 산이나 염기의 농도를 알아낸다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 개념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산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염기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중화반응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몰농도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화학양론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적정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pH,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당량점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종말점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1059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-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염기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58DE6A-0B02-757B-04BB-255BD80B92D7}"/>
              </a:ext>
            </a:extLst>
          </p:cNvPr>
          <p:cNvSpPr txBox="1"/>
          <p:nvPr/>
        </p:nvSpPr>
        <p:spPr>
          <a:xfrm>
            <a:off x="432521" y="2708920"/>
            <a:ext cx="8315944" cy="3326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Arrhenius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염기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물에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이온을 제공하는 물질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(HCl, HNO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H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H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물에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OH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이온을 제공하는 물질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(NaOH, KOH, Ba(OH)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Brønsted-Lowry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염기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용액에서 다른 화합물에 양성자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(H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제공하는 화합물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용액에서 다른 화합물로부터 양성자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(H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제공받는 화합물 </a:t>
            </a: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Lewis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염기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전자쌍을 받는 원자 또는 </a:t>
            </a:r>
            <a:r>
              <a:rPr lang="ko-KR" altLang="en-US" sz="1800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다원자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화합물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전자쌍을 주는 원자 또는 </a:t>
            </a:r>
            <a:r>
              <a:rPr lang="ko-KR" altLang="en-US" sz="1800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다원자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화합물 </a:t>
            </a:r>
          </a:p>
        </p:txBody>
      </p:sp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D0BD4-C513-EE45-2C95-4F5246E99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9FB01A6-E78A-F2E8-C52A-B5F58A5FB548}"/>
              </a:ext>
            </a:extLst>
          </p:cNvPr>
          <p:cNvSpPr txBox="1"/>
          <p:nvPr/>
        </p:nvSpPr>
        <p:spPr>
          <a:xfrm>
            <a:off x="432521" y="2708920"/>
            <a:ext cx="8315944" cy="3672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(acid) 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물에 녹아서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이온의 농도를 증가시키는 물질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1800" b="0" dirty="0">
                <a:solidFill>
                  <a:srgbClr val="00006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baseline="-25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1800" b="0" dirty="0">
                <a:solidFill>
                  <a:srgbClr val="00006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baseline="-25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dirty="0">
                <a:solidFill>
                  <a:srgbClr val="00006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0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(Base) 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물에 녹아서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OH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이온의 농도를 증가시키는 물질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(K</a:t>
            </a:r>
            <a:r>
              <a:rPr lang="en-US" altLang="ko-KR" sz="1800" b="0" dirty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OH</a:t>
            </a:r>
            <a:r>
              <a:rPr lang="en-US" altLang="ko-KR" sz="1800" b="0" dirty="0">
                <a:solidFill>
                  <a:srgbClr val="000066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Ba</a:t>
            </a:r>
            <a:r>
              <a:rPr lang="en-US" altLang="ko-KR" sz="1800" b="0" dirty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(OH)</a:t>
            </a:r>
            <a:r>
              <a:rPr lang="en-US" altLang="ko-KR" sz="1800" b="0" baseline="-25000" dirty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1800" b="0" dirty="0">
                <a:solidFill>
                  <a:srgbClr val="000066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수용액에서만 적용 가능하며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OH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원자단을 포함하지 않는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NH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와 같은 염기는 설명 불가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D9BDF13E-F6E7-2C96-96CA-B7178468A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BC16BE-F030-B44E-4F63-29659CFBA599}"/>
              </a:ext>
            </a:extLst>
          </p:cNvPr>
          <p:cNvSpPr txBox="1"/>
          <p:nvPr/>
        </p:nvSpPr>
        <p:spPr>
          <a:xfrm>
            <a:off x="467544" y="4569522"/>
            <a:ext cx="8603976" cy="825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defRPr/>
            </a:pPr>
            <a:endParaRPr kumimoji="0"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나눔고딕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endParaRPr kumimoji="0" lang="en-US" altLang="ko-KR" sz="1800" b="0" dirty="0">
              <a:solidFill>
                <a:srgbClr val="1B79B3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53C3236-1C0F-F4A6-C384-F299F89C10E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028" name="Picture 4" descr="산과 염기의 정의. definition of acid and base ☆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99" b="59201"/>
          <a:stretch/>
        </p:blipFill>
        <p:spPr bwMode="auto">
          <a:xfrm>
            <a:off x="1763688" y="3540869"/>
            <a:ext cx="4464496" cy="508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A78FA3F-E9D5-573F-5DA0-4AD65FD26FE7}"/>
              </a:ext>
            </a:extLst>
          </p:cNvPr>
          <p:cNvSpPr txBox="1"/>
          <p:nvPr/>
        </p:nvSpPr>
        <p:spPr>
          <a:xfrm>
            <a:off x="467544" y="2204864"/>
            <a:ext cx="23301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Arrhenius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-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염기</a:t>
            </a:r>
          </a:p>
        </p:txBody>
      </p:sp>
      <p:pic>
        <p:nvPicPr>
          <p:cNvPr id="10" name="Picture 4" descr="산과 염기의 정의. definition of acid and base ☆">
            <a:extLst>
              <a:ext uri="{FF2B5EF4-FFF2-40B4-BE49-F238E27FC236}">
                <a16:creationId xmlns:a16="http://schemas.microsoft.com/office/drawing/2014/main" id="{F03D4394-56E0-CA3E-7B74-82992CEE7A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241"/>
          <a:stretch/>
        </p:blipFill>
        <p:spPr bwMode="auto">
          <a:xfrm>
            <a:off x="1547664" y="5978601"/>
            <a:ext cx="4553719" cy="50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6920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D0BD4-C513-EE45-2C95-4F5246E99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BDF13E-F6E7-2C96-96CA-B7178468A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53C3236-1C0F-F4A6-C384-F299F89C10E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B54EB0-C6DF-B163-876A-0F00C493CCD8}"/>
              </a:ext>
            </a:extLst>
          </p:cNvPr>
          <p:cNvSpPr txBox="1"/>
          <p:nvPr/>
        </p:nvSpPr>
        <p:spPr>
          <a:xfrm>
            <a:off x="467544" y="2204864"/>
            <a:ext cx="30943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Brønsted-Lowry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-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염기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CF9826-417A-E24D-7B8C-ED3773568EA5}"/>
              </a:ext>
            </a:extLst>
          </p:cNvPr>
          <p:cNvSpPr txBox="1"/>
          <p:nvPr/>
        </p:nvSpPr>
        <p:spPr>
          <a:xfrm>
            <a:off x="432521" y="2708920"/>
            <a:ext cx="8315944" cy="12080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(acid) 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양성자 </a:t>
            </a:r>
            <a:r>
              <a:rPr lang="ko-KR" altLang="en-US" sz="1800" b="0" kern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주개</a:t>
            </a:r>
            <a:r>
              <a:rPr lang="en-US" altLang="ko-KR" sz="1800" b="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(proton)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주는 물질 </a:t>
            </a: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(Base) : </a:t>
            </a:r>
            <a:r>
              <a:rPr lang="ko-KR" altLang="en-US" sz="1800" b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양성자 </a:t>
            </a:r>
            <a:r>
              <a:rPr lang="ko-KR" altLang="en-US" sz="1800" b="0" kern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받개</a:t>
            </a:r>
            <a:r>
              <a:rPr lang="en-US" altLang="ko-KR" sz="1800" b="0" kern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H</a:t>
            </a:r>
            <a:r>
              <a:rPr kumimoji="0" lang="en-US" altLang="ko-KR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+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(proton)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을 받는 물질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          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/>
              </a:rPr>
              <a:t>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/>
              </a:rPr>
              <a:t>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/>
              </a:rPr>
              <a:t>비공유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/>
              </a:rPr>
              <a:t> 전자쌍을 가져야 함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/>
              </a:rPr>
              <a:t>.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/>
              </a:rPr>
              <a:t> 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17000DE-152E-0B3C-B49F-9FDD6A9953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772"/>
          <a:stretch/>
        </p:blipFill>
        <p:spPr>
          <a:xfrm>
            <a:off x="1475656" y="4029641"/>
            <a:ext cx="6048672" cy="2413913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317A226F-093B-08B7-834C-5ACA9DF164D6}"/>
              </a:ext>
            </a:extLst>
          </p:cNvPr>
          <p:cNvSpPr/>
          <p:nvPr/>
        </p:nvSpPr>
        <p:spPr>
          <a:xfrm>
            <a:off x="6084168" y="6135777"/>
            <a:ext cx="543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b="0" dirty="0" err="1">
                <a:solidFill>
                  <a:srgbClr val="0684E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짝산</a:t>
            </a:r>
            <a:endParaRPr lang="ko-KR" altLang="en-US" sz="1400" b="0" dirty="0">
              <a:solidFill>
                <a:srgbClr val="0684EC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A0410B6-0E64-550E-8B0D-3DA97A9729C7}"/>
              </a:ext>
            </a:extLst>
          </p:cNvPr>
          <p:cNvSpPr/>
          <p:nvPr/>
        </p:nvSpPr>
        <p:spPr>
          <a:xfrm>
            <a:off x="4591508" y="6135777"/>
            <a:ext cx="7232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b="0" dirty="0" err="1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짝염기</a:t>
            </a:r>
            <a:endParaRPr lang="ko-KR" altLang="en-US" sz="1400" b="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79644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D0BD4-C513-EE45-2C95-4F5246E99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BDF13E-F6E7-2C96-96CA-B7178468A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53C3236-1C0F-F4A6-C384-F299F89C10E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0A546D-B626-C189-60DE-56D343DFB589}"/>
              </a:ext>
            </a:extLst>
          </p:cNvPr>
          <p:cNvSpPr txBox="1"/>
          <p:nvPr/>
        </p:nvSpPr>
        <p:spPr>
          <a:xfrm>
            <a:off x="467544" y="2204864"/>
            <a:ext cx="18149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Lewis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-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염기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920D97-0F2A-6D1F-5F88-251AEF7F89B9}"/>
              </a:ext>
            </a:extLst>
          </p:cNvPr>
          <p:cNvSpPr txBox="1"/>
          <p:nvPr/>
        </p:nvSpPr>
        <p:spPr>
          <a:xfrm>
            <a:off x="432521" y="2708920"/>
            <a:ext cx="8315944" cy="1171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(acid) 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전자쌍 </a:t>
            </a:r>
            <a:r>
              <a:rPr lang="ko-KR" altLang="en-US" sz="1800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받개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800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비어있는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원자가 </a:t>
            </a:r>
            <a:r>
              <a:rPr lang="ko-KR" altLang="en-US" sz="1800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오비탈이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있음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(Base) 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전자쌍 </a:t>
            </a:r>
            <a:r>
              <a:rPr lang="ko-KR" altLang="en-US" sz="1800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주개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Brønsted–Lowry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염기는 대부분 루이스 염기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그러나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루이스 염기는 양성자 이외에도 상호작용함 </a:t>
            </a: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2803E6A9-0991-6794-5B76-209A6B308B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293096"/>
            <a:ext cx="4528413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04009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C181B-63F1-7F15-1F3A-F40EDE20F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A00B8D-0B0C-AF7D-3334-352736312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421723-437C-AFB6-41B4-38DB481D2B08}"/>
              </a:ext>
            </a:extLst>
          </p:cNvPr>
          <p:cNvSpPr txBox="1"/>
          <p:nvPr/>
        </p:nvSpPr>
        <p:spPr>
          <a:xfrm>
            <a:off x="467544" y="220486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중화반응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8BD1BF9-6245-AF12-9D5F-96A599BFE97E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ECDF6F6-B952-DDFE-C631-30A0F95ECAD3}"/>
              </a:ext>
            </a:extLst>
          </p:cNvPr>
          <p:cNvSpPr txBox="1"/>
          <p:nvPr/>
        </p:nvSpPr>
        <p:spPr>
          <a:xfrm>
            <a:off x="432521" y="2708920"/>
            <a:ext cx="8315944" cy="10948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중화 반응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(neutralization reaction)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일반적으로 산과 염기의 용액을 섞으면 중화반응이 일어나고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생성물로 물과 염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(Salt)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생성된다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B0203E24-D3A6-4073-9735-30FD5604BB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798" y="4077072"/>
            <a:ext cx="5822404" cy="646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직사각형 11">
            <a:extLst>
              <a:ext uri="{FF2B5EF4-FFF2-40B4-BE49-F238E27FC236}">
                <a16:creationId xmlns:a16="http://schemas.microsoft.com/office/drawing/2014/main" id="{A515AE23-B76E-8B27-8F30-53D4C90E58B8}"/>
              </a:ext>
            </a:extLst>
          </p:cNvPr>
          <p:cNvSpPr/>
          <p:nvPr/>
        </p:nvSpPr>
        <p:spPr>
          <a:xfrm>
            <a:off x="6354643" y="3528672"/>
            <a:ext cx="792205" cy="30777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ko-KR" altLang="en-US" sz="1400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염</a:t>
            </a:r>
            <a:r>
              <a:rPr lang="en-US" altLang="ko-KR" sz="1400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(salt)</a:t>
            </a:r>
            <a:endParaRPr lang="ko-KR" altLang="en-US" sz="1400" b="1" dirty="0">
              <a:solidFill>
                <a:srgbClr val="C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3E1B2C45-5447-05E0-334A-A292CB95F50F}"/>
              </a:ext>
            </a:extLst>
          </p:cNvPr>
          <p:cNvCxnSpPr>
            <a:cxnSpLocks/>
          </p:cNvCxnSpPr>
          <p:nvPr/>
        </p:nvCxnSpPr>
        <p:spPr>
          <a:xfrm>
            <a:off x="6750746" y="3789040"/>
            <a:ext cx="0" cy="21602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>
            <a:extLst>
              <a:ext uri="{FF2B5EF4-FFF2-40B4-BE49-F238E27FC236}">
                <a16:creationId xmlns:a16="http://schemas.microsoft.com/office/drawing/2014/main" id="{FF7D806C-380C-C79B-864D-7FF5563B2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386" y="4997306"/>
            <a:ext cx="7397227" cy="70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>
            <a:extLst>
              <a:ext uri="{FF2B5EF4-FFF2-40B4-BE49-F238E27FC236}">
                <a16:creationId xmlns:a16="http://schemas.microsoft.com/office/drawing/2014/main" id="{5E0F80D1-1735-1F18-DD81-7F7A561E8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973181"/>
            <a:ext cx="4181475" cy="43815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B99115B-5A1A-670A-E536-D424A6CC675B}"/>
              </a:ext>
            </a:extLst>
          </p:cNvPr>
          <p:cNvSpPr txBox="1"/>
          <p:nvPr/>
        </p:nvSpPr>
        <p:spPr>
          <a:xfrm>
            <a:off x="1247108" y="6022979"/>
            <a:ext cx="223018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알짜 이온 반응식</a:t>
            </a:r>
            <a:r>
              <a:rPr lang="en-US" altLang="ko-KR" sz="16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6430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16840-97A0-4857-5B61-34106EA46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F7513B-95C6-512A-3A5E-B5F515E20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DF2211-7745-E330-DB20-E53DDC9DF1A3}"/>
              </a:ext>
            </a:extLst>
          </p:cNvPr>
          <p:cNvSpPr txBox="1"/>
          <p:nvPr/>
        </p:nvSpPr>
        <p:spPr>
          <a:xfrm>
            <a:off x="467544" y="2204864"/>
            <a:ext cx="32320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몰농도</a:t>
            </a:r>
            <a:r>
              <a:rPr kumimoji="0" lang="ko-KR" altLang="en-US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kumimoji="0" lang="en-US" altLang="ko-KR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(molarity, </a:t>
            </a:r>
            <a:r>
              <a:rPr kumimoji="0" lang="ko-KR" altLang="en-US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기호 </a:t>
            </a:r>
            <a:r>
              <a:rPr kumimoji="0" lang="en-US" altLang="ko-KR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M)</a:t>
            </a:r>
            <a:endParaRPr kumimoji="0" lang="ko-KR" altLang="en-US" sz="2000" b="1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35E13E09-A174-DD65-AAA4-24A0AAB592D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직사각형 1">
            <a:extLst>
              <a:ext uri="{FF2B5EF4-FFF2-40B4-BE49-F238E27FC236}">
                <a16:creationId xmlns:a16="http://schemas.microsoft.com/office/drawing/2014/main" id="{C485A62F-052B-3890-CFE5-42EA9923A03C}"/>
              </a:ext>
            </a:extLst>
          </p:cNvPr>
          <p:cNvSpPr/>
          <p:nvPr/>
        </p:nvSpPr>
        <p:spPr>
          <a:xfrm>
            <a:off x="2267744" y="4005064"/>
            <a:ext cx="5688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몰농도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L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 들어있는 용질의 몰수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7344667"/>
              </p:ext>
            </p:extLst>
          </p:nvPr>
        </p:nvGraphicFramePr>
        <p:xfrm>
          <a:off x="2521255" y="4650387"/>
          <a:ext cx="3692525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Equation" r:id="rId3" imgW="1752600" imgH="482600" progId="Equation.3">
                  <p:embed/>
                </p:oleObj>
              </mc:Choice>
              <mc:Fallback>
                <p:oleObj name="Equation" r:id="rId3" imgW="1752600" imgH="482600" progId="Equation.3">
                  <p:embed/>
                  <p:pic>
                    <p:nvPicPr>
                      <p:cNvPr id="3482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21255" y="4650387"/>
                        <a:ext cx="3692525" cy="10160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059634E5-C349-0A89-AD94-1B6C86D711F6}"/>
              </a:ext>
            </a:extLst>
          </p:cNvPr>
          <p:cNvSpPr txBox="1"/>
          <p:nvPr/>
        </p:nvSpPr>
        <p:spPr>
          <a:xfrm>
            <a:off x="432520" y="2708920"/>
            <a:ext cx="8531967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대부분 화학반응은 액체 또는 용액상태에서 진행되므로 부피를 포함한 농도가 필요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526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D6DA0C-08FF-4EF0-7400-063F009DA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5CE3D6-A717-EB1F-5A24-AB398904A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D22CE9-CAA8-97A4-5B00-76E3D3207C03}"/>
              </a:ext>
            </a:extLst>
          </p:cNvPr>
          <p:cNvSpPr txBox="1"/>
          <p:nvPr/>
        </p:nvSpPr>
        <p:spPr>
          <a:xfrm>
            <a:off x="467544" y="2204864"/>
            <a:ext cx="51455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ko-KR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용액의 </a:t>
            </a:r>
            <a:r>
              <a:rPr lang="ko-KR" altLang="en-US" sz="2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화학양론</a:t>
            </a:r>
            <a:r>
              <a:rPr lang="ko-KR" altLang="ko-KR" sz="2000" dirty="0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(Solution Stoichiometry)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9BA703CA-AA71-9E39-1ECD-A8F9AA05AC55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0DC92A-7C41-AEAB-AFCB-8E75CD8E4646}"/>
              </a:ext>
            </a:extLst>
          </p:cNvPr>
          <p:cNvSpPr txBox="1"/>
          <p:nvPr/>
        </p:nvSpPr>
        <p:spPr>
          <a:xfrm>
            <a:off x="432521" y="2708920"/>
            <a:ext cx="8315944" cy="15180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용액의 화학양론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반응식에서 반응물과 생성물의 몰 및 부피의 관계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반응에서 특정 반응물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또는 생성물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의 부피로부터 생성물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또는 반응물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의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/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부피를 몰수로부터 계산할 수 있다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ko-KR" altLang="en-US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6D73707D-5154-7CFB-92EA-468186A31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47"/>
          <a:stretch/>
        </p:blipFill>
        <p:spPr>
          <a:xfrm>
            <a:off x="1547664" y="3861048"/>
            <a:ext cx="5546204" cy="2831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6448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00FDD-D53A-A5FB-79DE-4607BCFD6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C2C996-0D2B-B8AD-A84B-0B7633E2C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1880BF-3F89-BC47-05C4-EE0E7C4B05C6}"/>
              </a:ext>
            </a:extLst>
          </p:cNvPr>
          <p:cNvSpPr txBox="1"/>
          <p:nvPr/>
        </p:nvSpPr>
        <p:spPr>
          <a:xfrm>
            <a:off x="467544" y="2204864"/>
            <a:ext cx="2010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적정</a:t>
            </a:r>
            <a:r>
              <a:rPr lang="ko-KR" altLang="ko-KR" sz="2000" dirty="0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(Titration)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7F9B577-BF2D-1684-84EA-3EB80C6631E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62E368-2030-3293-7CEF-218E1B16F5EB}"/>
              </a:ext>
            </a:extLst>
          </p:cNvPr>
          <p:cNvSpPr txBox="1"/>
          <p:nvPr/>
        </p:nvSpPr>
        <p:spPr>
          <a:xfrm>
            <a:off x="3635896" y="3039567"/>
            <a:ext cx="526478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8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적정 </a:t>
            </a:r>
            <a:r>
              <a:rPr kumimoji="0" lang="en-US" altLang="ko-KR" sz="18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8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반응물에 다른 반응물을 첨가하는 과정</a:t>
            </a:r>
            <a:endParaRPr kumimoji="0" lang="en-US" altLang="ko-KR" sz="1800" b="0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en-US" altLang="ko-KR" sz="1800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8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산</a:t>
            </a:r>
            <a:r>
              <a:rPr kumimoji="0" lang="en-US" altLang="ko-KR" sz="18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-</a:t>
            </a:r>
            <a:r>
              <a:rPr kumimoji="0" lang="ko-KR" altLang="en-US" sz="18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염기 적정 </a:t>
            </a:r>
            <a:r>
              <a:rPr kumimoji="0" lang="en-US" altLang="ko-KR" sz="18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800" b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농도를 알고 있는 염기</a:t>
            </a:r>
            <a:r>
              <a:rPr kumimoji="0" lang="en-US" altLang="ko-KR" sz="1800" b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800" b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산</a:t>
            </a:r>
            <a:r>
              <a:rPr kumimoji="0" lang="en-US" altLang="ko-KR" sz="1800" b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ko-KR" altLang="en-US" sz="1800" b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용액을 농도를 알지 못하는 산</a:t>
            </a:r>
            <a:r>
              <a:rPr kumimoji="0" lang="en-US" altLang="ko-KR" sz="1800" b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800" b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염기</a:t>
            </a:r>
            <a:r>
              <a:rPr kumimoji="0" lang="en-US" altLang="ko-KR" sz="1800" b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ko-KR" altLang="en-US" sz="1800" b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에 서서히 첨가</a:t>
            </a:r>
            <a:endParaRPr kumimoji="0" lang="en-US" altLang="ko-KR" sz="1800" b="0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en-US" altLang="ko-KR" sz="1800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800" dirty="0" err="1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당량점</a:t>
            </a:r>
            <a:r>
              <a:rPr kumimoji="0" lang="ko-KR" altLang="en-US" sz="18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8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8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화학양론적으로 산과 염기가 같은 양에 도달하는 지점 </a:t>
            </a:r>
            <a:r>
              <a:rPr kumimoji="0" lang="en-US" altLang="ko-KR" sz="18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8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산의 몰수 </a:t>
            </a:r>
            <a:r>
              <a:rPr kumimoji="0" lang="en-US" altLang="ko-KR" sz="18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=</a:t>
            </a:r>
            <a:r>
              <a:rPr kumimoji="0" lang="ko-KR" altLang="en-US" sz="18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 염기의 몰수</a:t>
            </a:r>
            <a:r>
              <a:rPr kumimoji="0" lang="en-US" altLang="ko-KR" sz="18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en-US" altLang="ko-KR" sz="1800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8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pH </a:t>
            </a:r>
            <a:r>
              <a:rPr kumimoji="0" lang="ko-KR" altLang="en-US" sz="18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적정 곡선 </a:t>
            </a:r>
            <a:r>
              <a:rPr kumimoji="0" lang="en-US" altLang="ko-KR" sz="180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:</a:t>
            </a:r>
            <a:r>
              <a:rPr kumimoji="0" lang="en-US" altLang="ko-KR" sz="18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800" b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첨가한 </a:t>
            </a:r>
            <a:r>
              <a:rPr kumimoji="0" lang="ko-KR" altLang="en-US" sz="1800" b="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적정제</a:t>
            </a:r>
            <a:r>
              <a:rPr kumimoji="0" lang="en-US" altLang="ko-KR" sz="1800" b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en-US" altLang="ko-KR" sz="1800" b="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titrant</a:t>
            </a:r>
            <a:r>
              <a:rPr kumimoji="0" lang="en-US" altLang="ko-KR" sz="1800" b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ko-KR" altLang="en-US" sz="1800" b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의 부피에 대한 적정액의 </a:t>
            </a:r>
            <a:r>
              <a:rPr kumimoji="0" lang="en-US" altLang="ko-KR" sz="1800" b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pH </a:t>
            </a:r>
            <a:r>
              <a:rPr kumimoji="0" lang="ko-KR" altLang="en-US" sz="1800" b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변화를 나타낸 것</a:t>
            </a:r>
            <a:r>
              <a:rPr kumimoji="0" lang="en-US" altLang="ko-KR" sz="1800" b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 b="0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490D00E-2BB5-3A74-9951-5607433EFA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315" y="2780928"/>
            <a:ext cx="3240360" cy="3768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1266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6EF5D0-CAC2-A9D1-4854-A5EC311DB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7A21E82-3F7E-742F-14ED-22FC478B6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6264C3-00CE-F821-F7A4-6EDC636C2CA2}"/>
              </a:ext>
            </a:extLst>
          </p:cNvPr>
          <p:cNvSpPr txBox="1"/>
          <p:nvPr/>
        </p:nvSpPr>
        <p:spPr>
          <a:xfrm>
            <a:off x="467544" y="2204864"/>
            <a:ext cx="2010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적정</a:t>
            </a:r>
            <a:r>
              <a:rPr lang="ko-KR" altLang="ko-KR" sz="2000" dirty="0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(Titration)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17556BF7-900D-B9F4-BC5F-FCCB0D81CFE5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C771DA29-371F-2C22-8AA1-8BF7801C8B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315" y="2780928"/>
            <a:ext cx="3240360" cy="376883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40147458-32FC-C9E9-7D0B-9BA80400C4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61" b="12793"/>
          <a:stretch/>
        </p:blipFill>
        <p:spPr>
          <a:xfrm>
            <a:off x="3203848" y="3422521"/>
            <a:ext cx="5505751" cy="2231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6408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00FDD-D53A-A5FB-79DE-4607BCFD6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C2C996-0D2B-B8AD-A84B-0B7633E2C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1880BF-3F89-BC47-05C4-EE0E7C4B05C6}"/>
              </a:ext>
            </a:extLst>
          </p:cNvPr>
          <p:cNvSpPr txBox="1"/>
          <p:nvPr/>
        </p:nvSpPr>
        <p:spPr>
          <a:xfrm>
            <a:off x="467544" y="2204864"/>
            <a:ext cx="31347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ko-KR" altLang="en-US" sz="2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당량점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(equivalent point)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7F9B577-BF2D-1684-84EA-3EB80C6631E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C24774B-5C8C-7843-1EEF-8065AEB858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3753002"/>
            <a:ext cx="5584539" cy="14063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A03CABA-4364-DC32-C399-87302C00E570}"/>
                  </a:ext>
                </a:extLst>
              </p:cNvPr>
              <p:cNvSpPr txBox="1"/>
              <p:nvPr/>
            </p:nvSpPr>
            <p:spPr>
              <a:xfrm>
                <a:off x="1907704" y="5449715"/>
                <a:ext cx="1600695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</m:sSub>
                      <m:sSub>
                        <m:sSubPr>
                          <m:ctrlPr>
                            <a:rPr lang="en-US" altLang="ko-KR" sz="2400" b="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altLang="ko-KR" sz="2400" b="0" i="1"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</m:sSub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ko-KR" sz="2400" b="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altLang="ko-KR" sz="2400" b="0" i="1"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ko-KR" altLang="en-US" sz="2400" b="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A03CABA-4364-DC32-C399-87302C00E5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7704" y="5449715"/>
                <a:ext cx="1600695" cy="369332"/>
              </a:xfrm>
              <a:prstGeom prst="rect">
                <a:avLst/>
              </a:prstGeom>
              <a:blipFill>
                <a:blip r:embed="rId3"/>
                <a:stretch>
                  <a:fillRect l="-1141" b="-1147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E4F5F3E7-4525-502E-6177-E1750DBC0988}"/>
              </a:ext>
            </a:extLst>
          </p:cNvPr>
          <p:cNvSpPr txBox="1"/>
          <p:nvPr/>
        </p:nvSpPr>
        <p:spPr>
          <a:xfrm>
            <a:off x="3635896" y="5449715"/>
            <a:ext cx="3012307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  <a:sym typeface="Wingdings" panose="05000000000000000000" pitchFamily="2" charset="2"/>
              </a:rPr>
              <a:t>   </a:t>
            </a:r>
            <a:r>
              <a:rPr kumimoji="0" lang="en-US" altLang="ko-KR" sz="1800" b="0" dirty="0">
                <a:solidFill>
                  <a:prstClr val="black"/>
                </a:solidFill>
                <a:latin typeface="Malgun Gothic" charset="-127"/>
                <a:ea typeface="Malgun Gothic" charset="-127"/>
                <a:cs typeface="Malgun Gothic" charset="-127"/>
                <a:sym typeface="Wingdings" panose="05000000000000000000" pitchFamily="2" charset="2"/>
              </a:rPr>
              <a:t>a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의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노르말농도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(eq/L)</a:t>
            </a:r>
            <a:endParaRPr lang="ko-KR" altLang="en-US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D8A3408-1F1A-EC95-A21D-C3E1DC00C594}"/>
              </a:ext>
            </a:extLst>
          </p:cNvPr>
          <p:cNvSpPr txBox="1"/>
          <p:nvPr/>
        </p:nvSpPr>
        <p:spPr>
          <a:xfrm>
            <a:off x="432521" y="2708920"/>
            <a:ext cx="8315943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반응물과 생성물 사이에 양적인 관계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(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반응이 완결되는 지점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)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를 이론적으로 계산해서 구한 점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Malgun Gothic" charset="-127"/>
              <a:ea typeface="Malgun Gothic" charset="-127"/>
              <a:cs typeface="Malgun Gothic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751359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00FDD-D53A-A5FB-79DE-4607BCFD6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C2C996-0D2B-B8AD-A84B-0B7633E2C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1880BF-3F89-BC47-05C4-EE0E7C4B05C6}"/>
              </a:ext>
            </a:extLst>
          </p:cNvPr>
          <p:cNvSpPr txBox="1"/>
          <p:nvPr/>
        </p:nvSpPr>
        <p:spPr>
          <a:xfrm>
            <a:off x="467544" y="2204864"/>
            <a:ext cx="34948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ko-KR" altLang="en-US" sz="2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종말점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(end point) &amp; </a:t>
            </a:r>
            <a:r>
              <a:rPr lang="ko-KR" altLang="en-US" sz="2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당량점</a:t>
            </a:r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7F9B577-BF2D-1684-84EA-3EB80C6631E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ABDD5C9-E2CF-031D-68FE-260308604B5E}"/>
              </a:ext>
            </a:extLst>
          </p:cNvPr>
          <p:cNvSpPr txBox="1"/>
          <p:nvPr/>
        </p:nvSpPr>
        <p:spPr>
          <a:xfrm>
            <a:off x="432521" y="2708920"/>
            <a:ext cx="8315943" cy="18642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지시약은 적정할 때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당량점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 근처에서 색깔이 변하며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, pH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는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당량점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 근처에서 매우 빠르게 변한다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.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지시약의 색깔의 변화가 일어난 적정지점을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종말점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(end point)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이라 하며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,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종말점은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당량점과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매우 가깝다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이상적으로는 종말점과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당량점은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 같아야 함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.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하지만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,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여러 가지 불확실도 때문에 실제 종말점은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당량점과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 정확하게 일치하지 않을 수도 있음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.</a:t>
            </a:r>
            <a:endParaRPr lang="ko-KR" altLang="en-US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34305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00FDD-D53A-A5FB-79DE-4607BCFD6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3AB40F13-CA94-D83B-3F45-1A485E2FF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9"/>
          <a:stretch/>
        </p:blipFill>
        <p:spPr>
          <a:xfrm>
            <a:off x="971600" y="2239806"/>
            <a:ext cx="7848551" cy="4160121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F8C2C996-0D2B-B8AD-A84B-0B7633E2C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7F9B577-BF2D-1684-84EA-3EB80C6631E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2" name="AutoShape 11">
            <a:extLst>
              <a:ext uri="{FF2B5EF4-FFF2-40B4-BE49-F238E27FC236}">
                <a16:creationId xmlns:a16="http://schemas.microsoft.com/office/drawing/2014/main" id="{F0C79C50-70CC-DEAD-6E80-8453375E6126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396106" y="3068960"/>
            <a:ext cx="5176500" cy="33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9D4325-60FD-1A54-DE7E-F9DECC8DB4E8}"/>
              </a:ext>
            </a:extLst>
          </p:cNvPr>
          <p:cNvSpPr txBox="1"/>
          <p:nvPr/>
        </p:nvSpPr>
        <p:spPr>
          <a:xfrm>
            <a:off x="467544" y="2204864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지시약</a:t>
            </a:r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682023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ABF04C-3CF2-EF3C-FE1F-570CDEBB81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EDE1B3-3A76-D129-59D4-075D6EE98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B1D15E94-F190-7EA6-12D5-076D68E89C1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7" name="Picture 12">
            <a:extLst>
              <a:ext uri="{FF2B5EF4-FFF2-40B4-BE49-F238E27FC236}">
                <a16:creationId xmlns:a16="http://schemas.microsoft.com/office/drawing/2014/main" id="{020325C6-9CCC-4D0E-ED39-244BBB7370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550"/>
          <a:stretch/>
        </p:blipFill>
        <p:spPr>
          <a:xfrm>
            <a:off x="6868932" y="2289647"/>
            <a:ext cx="1152128" cy="1321354"/>
          </a:xfrm>
          <a:prstGeom prst="rect">
            <a:avLst/>
          </a:prstGeom>
        </p:spPr>
      </p:pic>
      <p:pic>
        <p:nvPicPr>
          <p:cNvPr id="8" name="Picture 13">
            <a:extLst>
              <a:ext uri="{FF2B5EF4-FFF2-40B4-BE49-F238E27FC236}">
                <a16:creationId xmlns:a16="http://schemas.microsoft.com/office/drawing/2014/main" id="{358532B4-945C-47B4-843A-1E7C8488BC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49" b="38051"/>
          <a:stretch/>
        </p:blipFill>
        <p:spPr>
          <a:xfrm>
            <a:off x="6868932" y="3645024"/>
            <a:ext cx="1152128" cy="1366919"/>
          </a:xfrm>
          <a:prstGeom prst="rect">
            <a:avLst/>
          </a:prstGeom>
        </p:spPr>
      </p:pic>
      <p:pic>
        <p:nvPicPr>
          <p:cNvPr id="9" name="Picture 14">
            <a:extLst>
              <a:ext uri="{FF2B5EF4-FFF2-40B4-BE49-F238E27FC236}">
                <a16:creationId xmlns:a16="http://schemas.microsoft.com/office/drawing/2014/main" id="{49DF6AD1-920E-0BCF-F6CB-43524C1CB4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49" b="6551"/>
          <a:stretch/>
        </p:blipFill>
        <p:spPr>
          <a:xfrm>
            <a:off x="6868932" y="5065093"/>
            <a:ext cx="1152128" cy="1366919"/>
          </a:xfrm>
          <a:prstGeom prst="rect">
            <a:avLst/>
          </a:prstGeom>
        </p:spPr>
      </p:pic>
      <p:sp>
        <p:nvSpPr>
          <p:cNvPr id="12" name="AutoShape 11">
            <a:extLst>
              <a:ext uri="{FF2B5EF4-FFF2-40B4-BE49-F238E27FC236}">
                <a16:creationId xmlns:a16="http://schemas.microsoft.com/office/drawing/2014/main" id="{A9C63D8F-DE6D-545E-4B2F-443F6F63E76C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396106" y="3068960"/>
            <a:ext cx="5176500" cy="33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13" name="Picture 13">
            <a:extLst>
              <a:ext uri="{FF2B5EF4-FFF2-40B4-BE49-F238E27FC236}">
                <a16:creationId xmlns:a16="http://schemas.microsoft.com/office/drawing/2014/main" id="{8E22FAB4-CE6C-C6A3-685D-782326FA5A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64"/>
          <a:stretch/>
        </p:blipFill>
        <p:spPr bwMode="auto">
          <a:xfrm>
            <a:off x="539552" y="2660528"/>
            <a:ext cx="6115247" cy="3687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3B15325-2C55-EE76-D42D-24FE241BBBC5}"/>
              </a:ext>
            </a:extLst>
          </p:cNvPr>
          <p:cNvSpPr txBox="1"/>
          <p:nvPr/>
        </p:nvSpPr>
        <p:spPr>
          <a:xfrm>
            <a:off x="467544" y="2204864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지시약의 종류와 색깔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2283957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22AF37-A02E-E74E-03DF-529A4D1ADC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75C94BB-68EF-D4F6-8BFA-62726E1FD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ECF418C-3542-5CAB-F6CE-9DB342EE9C4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2" name="AutoShape 11">
            <a:extLst>
              <a:ext uri="{FF2B5EF4-FFF2-40B4-BE49-F238E27FC236}">
                <a16:creationId xmlns:a16="http://schemas.microsoft.com/office/drawing/2014/main" id="{FB606EFE-B613-A629-6730-DA18A91BCAD6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396106" y="3068960"/>
            <a:ext cx="5176500" cy="33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3" name="그림 2" descr="텍스트, 실내이(가) 표시된 사진&#10;&#10;자동 생성된 설명">
            <a:extLst>
              <a:ext uri="{FF2B5EF4-FFF2-40B4-BE49-F238E27FC236}">
                <a16:creationId xmlns:a16="http://schemas.microsoft.com/office/drawing/2014/main" id="{6B598351-912F-DBEB-1CA6-044C05253F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6116"/>
          <a:stretch/>
        </p:blipFill>
        <p:spPr>
          <a:xfrm>
            <a:off x="989692" y="2726694"/>
            <a:ext cx="7164616" cy="366006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D4C7E08-B0A4-3BF2-9FF3-838196A8E557}"/>
              </a:ext>
            </a:extLst>
          </p:cNvPr>
          <p:cNvSpPr txBox="1"/>
          <p:nvPr/>
        </p:nvSpPr>
        <p:spPr>
          <a:xfrm>
            <a:off x="467544" y="2204864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지시약의 종류와 색깔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296115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00FDD-D53A-A5FB-79DE-4607BCFD6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C2C996-0D2B-B8AD-A84B-0B7633E2C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1880BF-3F89-BC47-05C4-EE0E7C4B05C6}"/>
              </a:ext>
            </a:extLst>
          </p:cNvPr>
          <p:cNvSpPr txBox="1"/>
          <p:nvPr/>
        </p:nvSpPr>
        <p:spPr>
          <a:xfrm>
            <a:off x="467544" y="2204864"/>
            <a:ext cx="28761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ko-KR" altLang="en-US" sz="2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역적정</a:t>
            </a:r>
            <a:r>
              <a:rPr lang="ko-KR" altLang="ko-KR" sz="2000" dirty="0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(Back titration)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7F9B577-BF2D-1684-84EA-3EB80C6631E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AF75C1-45D6-0363-1847-CC1C53E5F358}"/>
              </a:ext>
            </a:extLst>
          </p:cNvPr>
          <p:cNvSpPr txBox="1"/>
          <p:nvPr/>
        </p:nvSpPr>
        <p:spPr>
          <a:xfrm>
            <a:off x="432521" y="2708920"/>
            <a:ext cx="8603975" cy="2518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물에 쉽게 녹지도 않고 중화반응이 신속하게 진행되지 않는 경우 사용하는 방법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Malgun Gothic" charset="-127"/>
              <a:ea typeface="Malgun Gothic" charset="-127"/>
              <a:cs typeface="Malgun Gothic" charset="-127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	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① 농도를 알고 있는 센 산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(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염기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)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을 일정량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(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과량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)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으로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넣어줌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Malgun Gothic" charset="-127"/>
              <a:ea typeface="Malgun Gothic" charset="-127"/>
              <a:cs typeface="Malgun Gothic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Malgun Gothic" charset="-127"/>
              <a:ea typeface="Malgun Gothic" charset="-127"/>
              <a:cs typeface="Malgun Gothic" charset="-127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	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② 미지시료와 반응하고 남아있는 센 산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(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염기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)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을 적정하여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/>
            </a:r>
            <a:b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</a:b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              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미지 시료의 염기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(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산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)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농도를 알아냄</a:t>
            </a:r>
            <a:endParaRPr lang="ko-KR" altLang="en-US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126188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00FDD-D53A-A5FB-79DE-4607BCFD6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C2C996-0D2B-B8AD-A84B-0B7633E2C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1880BF-3F89-BC47-05C4-EE0E7C4B05C6}"/>
              </a:ext>
            </a:extLst>
          </p:cNvPr>
          <p:cNvSpPr txBox="1"/>
          <p:nvPr/>
        </p:nvSpPr>
        <p:spPr>
          <a:xfrm>
            <a:off x="467544" y="2204864"/>
            <a:ext cx="15568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중화 반응식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7F9B577-BF2D-1684-84EA-3EB80C6631E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194F53-1160-65AC-4FD9-5E882B7FAAA4}"/>
              </a:ext>
            </a:extLst>
          </p:cNvPr>
          <p:cNvSpPr txBox="1"/>
          <p:nvPr/>
        </p:nvSpPr>
        <p:spPr>
          <a:xfrm>
            <a:off x="611560" y="2636912"/>
            <a:ext cx="8496944" cy="30285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Aft>
                <a:spcPct val="40000"/>
              </a:spcAft>
              <a:buClr>
                <a:schemeClr val="bg1"/>
              </a:buClr>
              <a:buFont typeface="굴림" panose="020B0600000101010101" pitchFamily="50" charset="-127"/>
              <a:buNone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식초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CH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COOH + NaOH → CH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COONa + H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</a:p>
          <a:p>
            <a:pPr algn="just">
              <a:buClr>
                <a:schemeClr val="accent1"/>
              </a:buClr>
            </a:pP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buClr>
                <a:schemeClr val="accent1"/>
              </a:buClr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아스피린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C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(OCOCH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)COOH + NaOH → C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(OCOCH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COONa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+ H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</a:p>
          <a:p>
            <a:pPr algn="just">
              <a:buClr>
                <a:schemeClr val="accent1"/>
              </a:buClr>
            </a:pP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>
              <a:buClr>
                <a:schemeClr val="accent1"/>
              </a:buClr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제산제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역적정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ctr" eaLnBrk="1" hangingPunct="1">
              <a:spcAft>
                <a:spcPct val="40000"/>
              </a:spcAft>
              <a:buClr>
                <a:schemeClr val="bg1"/>
              </a:buClr>
              <a:buFont typeface="굴림" panose="020B0600000101010101" pitchFamily="50" charset="-127"/>
              <a:buNone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NaHCO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+ HCl → NaCl + 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O + CO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</a:p>
          <a:p>
            <a:pPr algn="ctr" eaLnBrk="1" hangingPunct="1">
              <a:spcAft>
                <a:spcPct val="40000"/>
              </a:spcAft>
              <a:buClr>
                <a:schemeClr val="bg1"/>
              </a:buClr>
              <a:buFont typeface="굴림" panose="020B0600000101010101" pitchFamily="50" charset="-127"/>
              <a:buNone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Mg(OH)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+ 2HCl → MgCl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+ 2H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</a:p>
          <a:p>
            <a:pPr algn="ctr" eaLnBrk="1" hangingPunct="1">
              <a:spcAft>
                <a:spcPct val="40000"/>
              </a:spcAft>
              <a:buClr>
                <a:schemeClr val="bg1"/>
              </a:buClr>
              <a:buFont typeface="굴림" panose="020B0600000101010101" pitchFamily="50" charset="-127"/>
              <a:buNone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NaAl(OH)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+ 4HCl → NaCl + AlCl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+ 3H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O + CO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482722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40E46-B47E-36E9-0BFA-D5AE536F6954}"/>
              </a:ext>
            </a:extLst>
          </p:cNvPr>
          <p:cNvSpPr txBox="1"/>
          <p:nvPr/>
        </p:nvSpPr>
        <p:spPr>
          <a:xfrm>
            <a:off x="251520" y="2708920"/>
            <a:ext cx="3456384" cy="2363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eaLnBrk="1" hangingPunct="1">
              <a:lnSpc>
                <a:spcPct val="12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 ㎖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눈금실린더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eaLnBrk="1" hangingPunct="1">
              <a:lnSpc>
                <a:spcPct val="12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250 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</a:p>
          <a:p>
            <a:pPr marL="285750" indent="-285750" eaLnBrk="1" hangingPunct="1">
              <a:lnSpc>
                <a:spcPct val="12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 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비커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eaLnBrk="1" hangingPunct="1">
              <a:lnSpc>
                <a:spcPct val="12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 ㎖, 20 ㎖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피펫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eaLnBrk="1" hangingPunct="1">
              <a:lnSpc>
                <a:spcPct val="12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피펫필러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eaLnBrk="1" hangingPunct="1">
              <a:lnSpc>
                <a:spcPct val="12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50 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뷰렛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69FDC3-FF44-2C4E-3F91-41708745253B}"/>
              </a:ext>
            </a:extLst>
          </p:cNvPr>
          <p:cNvSpPr txBox="1"/>
          <p:nvPr/>
        </p:nvSpPr>
        <p:spPr>
          <a:xfrm>
            <a:off x="4788024" y="2708920"/>
            <a:ext cx="3456384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eaLnBrk="1" hangingPunct="1">
              <a:lnSpc>
                <a:spcPct val="12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식초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아세트산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eaLnBrk="1" hangingPunct="1">
              <a:lnSpc>
                <a:spcPct val="12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아스피린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eaLnBrk="1" hangingPunct="1">
              <a:lnSpc>
                <a:spcPct val="12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제산제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NaHCO</a:t>
            </a:r>
            <a:r>
              <a:rPr lang="en-US" altLang="ko-KR" sz="14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₃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</a:t>
            </a:r>
            <a:r>
              <a:rPr lang="en-US" altLang="ko-KR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NaCl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85750" indent="-285750" eaLnBrk="1" hangingPunct="1">
              <a:lnSpc>
                <a:spcPct val="12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0.5 M NaOH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용액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eaLnBrk="1" hangingPunct="1">
              <a:lnSpc>
                <a:spcPct val="12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0.5 M HCl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용액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eaLnBrk="1" hangingPunct="1">
              <a:lnSpc>
                <a:spcPct val="12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에탄올</a:t>
            </a:r>
          </a:p>
          <a:p>
            <a:pPr marL="285750" indent="-285750" eaLnBrk="1" hangingPunct="1">
              <a:lnSpc>
                <a:spcPct val="12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페놀프탈레인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지시약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eaLnBrk="1" hangingPunct="1">
              <a:lnSpc>
                <a:spcPct val="12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증류수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979219-CE82-FCB4-6EBA-E80835349627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17" name="직사각형 9">
            <a:extLst>
              <a:ext uri="{FF2B5EF4-FFF2-40B4-BE49-F238E27FC236}">
                <a16:creationId xmlns:a16="http://schemas.microsoft.com/office/drawing/2014/main" id="{DAAA73A5-1A19-A5FB-0431-E0A229545A2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6EA1A7-1FF2-4F2B-A715-787A2139894F}"/>
              </a:ext>
            </a:extLst>
          </p:cNvPr>
          <p:cNvSpPr txBox="1"/>
          <p:nvPr/>
        </p:nvSpPr>
        <p:spPr>
          <a:xfrm>
            <a:off x="4860032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9" name="직사각형 9">
            <a:extLst>
              <a:ext uri="{FF2B5EF4-FFF2-40B4-BE49-F238E27FC236}">
                <a16:creationId xmlns:a16="http://schemas.microsoft.com/office/drawing/2014/main" id="{EC5A4719-8400-F16A-242D-C03376B3867C}"/>
              </a:ext>
            </a:extLst>
          </p:cNvPr>
          <p:cNvSpPr/>
          <p:nvPr/>
        </p:nvSpPr>
        <p:spPr>
          <a:xfrm>
            <a:off x="4788594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5085184"/>
            <a:ext cx="3781953" cy="1667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C13F4-101F-276A-61C2-692D2C138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D63E2AD-7AAE-AAEB-0AF4-2CDC737C0E2F}"/>
              </a:ext>
            </a:extLst>
          </p:cNvPr>
          <p:cNvSpPr txBox="1"/>
          <p:nvPr/>
        </p:nvSpPr>
        <p:spPr>
          <a:xfrm>
            <a:off x="432520" y="2708920"/>
            <a:ext cx="8531968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빈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250 ㎖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무게 측정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(W1)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 ㎖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피펫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이용하여 식초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 ㎖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삼각플라스크에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넣고 무게 측정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(W2)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약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 ㎖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증류수를 넣은 후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페놀프탈레인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지시약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2~3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방울 첨가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뷰렛에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0.5 M NaOH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용액 넣은 뒤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삼각플라스크를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흔들어주며 적정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용액이 분홍색을 띄기 시작하면 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NaOH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용액을 조금씩 첨가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분홍색이 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30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 이상 지속된 후 사라지면 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NaOH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 방울을 첨가 한 후 이를 종말점으로 여김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9B69DA6A-2DD6-507E-09BF-B0F9C8928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DC8F27-F8D4-177F-0E77-44D2C54331FE}"/>
              </a:ext>
            </a:extLst>
          </p:cNvPr>
          <p:cNvSpPr txBox="1"/>
          <p:nvPr/>
        </p:nvSpPr>
        <p:spPr>
          <a:xfrm>
            <a:off x="467544" y="2204864"/>
            <a:ext cx="21515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A. </a:t>
            </a:r>
            <a:r>
              <a:rPr lang="ko-KR" altLang="en-US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식초분석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AA59A6C-94AA-8482-070F-7BAD06E5ED7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9050" y="5073350"/>
            <a:ext cx="4305901" cy="1705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8364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D6F5A-D2FB-58E0-DF1B-F5560CD451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8A4950-1172-3269-CD2E-044AC48C3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220B5844-3C6E-0D5C-4CF3-F6A715C1E00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1087" y="4452585"/>
            <a:ext cx="5101826" cy="20162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2917E86-C89F-0550-A8A1-BF62967C3524}"/>
              </a:ext>
            </a:extLst>
          </p:cNvPr>
          <p:cNvSpPr txBox="1"/>
          <p:nvPr/>
        </p:nvSpPr>
        <p:spPr>
          <a:xfrm>
            <a:off x="432520" y="2708920"/>
            <a:ext cx="8711480" cy="1594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아스피린 약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0.5 g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0.01 g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까지 정확하게 측정 후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250 ㎖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삼각플라스크에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넣음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 ㎖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눈금실린더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이용하여 에탄올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15 ㎖,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증류수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 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첨가 후 아스피린이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완전히 녹도록 흔들어 줌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페놀프탈레인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지시약 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2~3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방울 첨가 후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0.5M  NaOH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표준용액으로 적정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7EB28B-17DC-5AB0-B509-EDD8084C9223}"/>
              </a:ext>
            </a:extLst>
          </p:cNvPr>
          <p:cNvSpPr txBox="1"/>
          <p:nvPr/>
        </p:nvSpPr>
        <p:spPr>
          <a:xfrm>
            <a:off x="467544" y="2204864"/>
            <a:ext cx="27366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B.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아스피린 분석</a:t>
            </a:r>
          </a:p>
        </p:txBody>
      </p:sp>
    </p:spTree>
    <p:extLst>
      <p:ext uri="{BB962C8B-B14F-4D97-AF65-F5344CB8AC3E}">
        <p14:creationId xmlns:p14="http://schemas.microsoft.com/office/powerpoint/2010/main" val="12396305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FCC0A3-D87E-4299-AA9D-BC1260A9E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19" y="4461716"/>
            <a:ext cx="5071193" cy="2028477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FA28D0C4-E93B-1957-216A-7533AF07E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7C5659B-20C1-A790-F9F6-2FCDA7F1976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17985A-9290-3F99-EA26-EC30826DC3BD}"/>
              </a:ext>
            </a:extLst>
          </p:cNvPr>
          <p:cNvSpPr txBox="1"/>
          <p:nvPr/>
        </p:nvSpPr>
        <p:spPr>
          <a:xfrm>
            <a:off x="432520" y="2708920"/>
            <a:ext cx="8711480" cy="1248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제산제 약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0.5 g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0.01 g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까지 정확하게 측정하여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250 ㎖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삼각플라스크에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넣음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 ㎖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피펫을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이용하여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0.5 M HCl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용액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 ㎖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삼각플라스크에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넣음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페놀프탈레인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지시약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2~3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방울 첨가 후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0.5 M NaOH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표준용액으로 적정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88F882-CAFE-993D-FCAE-9BCC831F83B1}"/>
              </a:ext>
            </a:extLst>
          </p:cNvPr>
          <p:cNvSpPr txBox="1"/>
          <p:nvPr/>
        </p:nvSpPr>
        <p:spPr>
          <a:xfrm>
            <a:off x="467544" y="2204864"/>
            <a:ext cx="24801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제산제 분석</a:t>
            </a:r>
          </a:p>
        </p:txBody>
      </p:sp>
    </p:spTree>
    <p:extLst>
      <p:ext uri="{BB962C8B-B14F-4D97-AF65-F5344CB8AC3E}">
        <p14:creationId xmlns:p14="http://schemas.microsoft.com/office/powerpoint/2010/main" val="12948321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1512B-D400-BADC-F1F9-9982C848C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CD24B2-21AF-F220-1BCC-DEC5741C9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AB45D5-A868-8EC9-F8EC-FFD265046C14}"/>
              </a:ext>
            </a:extLst>
          </p:cNvPr>
          <p:cNvSpPr txBox="1"/>
          <p:nvPr/>
        </p:nvSpPr>
        <p:spPr>
          <a:xfrm>
            <a:off x="467544" y="2204864"/>
            <a:ext cx="22413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실험 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A.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식초 분석</a:t>
            </a:r>
            <a:endParaRPr kumimoji="0" lang="ko-KR" altLang="en-US" sz="20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3B865A96-3AC2-CD99-3DA2-AA2094A0962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5BCF542-66B9-977B-5713-A40889C0A7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841" y="2745098"/>
            <a:ext cx="8491922" cy="683796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1F00425A-A36E-253C-E754-2020A136124C}"/>
              </a:ext>
            </a:extLst>
          </p:cNvPr>
          <p:cNvGrpSpPr/>
          <p:nvPr/>
        </p:nvGrpSpPr>
        <p:grpSpPr>
          <a:xfrm>
            <a:off x="755575" y="3742091"/>
            <a:ext cx="4669737" cy="2351205"/>
            <a:chOff x="755576" y="3752544"/>
            <a:chExt cx="4808133" cy="2420887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3771C716-837D-9097-808F-4DE8D03548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55576" y="4463056"/>
              <a:ext cx="4781693" cy="1710375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A9AB6AC8-5DF6-2322-74B6-A598BF235BD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b="8885"/>
            <a:stretch/>
          </p:blipFill>
          <p:spPr>
            <a:xfrm>
              <a:off x="763624" y="3752544"/>
              <a:ext cx="4800085" cy="8322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39905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1512B-D400-BADC-F1F9-9982C848C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CD24B2-21AF-F220-1BCC-DEC5741C9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AB45D5-A868-8EC9-F8EC-FFD265046C14}"/>
              </a:ext>
            </a:extLst>
          </p:cNvPr>
          <p:cNvSpPr txBox="1"/>
          <p:nvPr/>
        </p:nvSpPr>
        <p:spPr>
          <a:xfrm>
            <a:off x="467544" y="2204864"/>
            <a:ext cx="27190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실험 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B.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아스피린 분석</a:t>
            </a:r>
            <a:endParaRPr kumimoji="0" lang="ko-KR" altLang="en-US" sz="20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3B865A96-3AC2-CD99-3DA2-AA2094A0962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166AB71-8557-C924-C3EE-AF6657D9FA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2733942"/>
            <a:ext cx="8424936" cy="72379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4005064"/>
            <a:ext cx="4840796" cy="1645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8419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1512B-D400-BADC-F1F9-9982C848C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CD24B2-21AF-F220-1BCC-DEC5741C9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AB45D5-A868-8EC9-F8EC-FFD265046C14}"/>
              </a:ext>
            </a:extLst>
          </p:cNvPr>
          <p:cNvSpPr txBox="1"/>
          <p:nvPr/>
        </p:nvSpPr>
        <p:spPr>
          <a:xfrm>
            <a:off x="467544" y="2204864"/>
            <a:ext cx="24785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실험 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C.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제산제 분석</a:t>
            </a:r>
            <a:endParaRPr kumimoji="0" lang="ko-KR" altLang="en-US" sz="20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3B865A96-3AC2-CD99-3DA2-AA2094A0962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48EA20-B1F4-2B41-1443-C8699FC82B41}"/>
              </a:ext>
            </a:extLst>
          </p:cNvPr>
          <p:cNvSpPr txBox="1"/>
          <p:nvPr/>
        </p:nvSpPr>
        <p:spPr>
          <a:xfrm>
            <a:off x="432521" y="2708920"/>
            <a:ext cx="8603975" cy="15180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삼각플라스크에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 들어간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NaOH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의 부피를 이용하여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화학량론으로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NaOH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와 반응한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HCl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의 몰수를 계산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HCl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의 몰수와 반응하는 제산제의 몰수를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화학량론으로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lgun Gothic" charset="-127"/>
                <a:ea typeface="Malgun Gothic" charset="-127"/>
                <a:cs typeface="Malgun Gothic" charset="-127"/>
              </a:rPr>
              <a:t> 구한 뒤 제산제의 농도와 질량을 계산해 제산제의 순도를 구함</a:t>
            </a:r>
            <a:endParaRPr lang="ko-KR" altLang="en-US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CA3852BD-785A-1985-8BD4-FA16E49AD2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4330910"/>
            <a:ext cx="4552905" cy="2444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7274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181AA0-633D-75F7-5D43-6A04E9881368}"/>
              </a:ext>
            </a:extLst>
          </p:cNvPr>
          <p:cNvSpPr txBox="1"/>
          <p:nvPr/>
        </p:nvSpPr>
        <p:spPr>
          <a:xfrm>
            <a:off x="323528" y="2166090"/>
            <a:ext cx="8352928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실험 전 염산과 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NaOH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의 정확한 농도를 확인</a:t>
            </a:r>
          </a:p>
          <a:p>
            <a:pPr marL="314160" indent="-314160"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후드 안 비커와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스포이드는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섞이지 않도록 주의</a:t>
            </a:r>
          </a:p>
          <a:p>
            <a:pPr marL="314160" indent="-314160"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식초 분석 시 빈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무게를 측정하고 식초를 넣은 후 플라스크의 무게를 측정</a:t>
            </a:r>
          </a:p>
          <a:p>
            <a:pPr marL="314160" indent="-314160"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뷰렛 적정방법 익히기</a:t>
            </a:r>
          </a:p>
          <a:p>
            <a:pPr marL="314160" indent="-314160"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피펫과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피펫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필러 사용법 알기</a:t>
            </a:r>
          </a:p>
          <a:p>
            <a:pPr marL="314160" indent="-314160">
              <a:spcBef>
                <a:spcPts val="1200"/>
              </a:spcBef>
              <a:buFont typeface="Arial"/>
              <a:buChar char="•"/>
              <a:defRPr/>
            </a:pP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NaOH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는 비커를 이용하여 뷰렛에 채우기</a:t>
            </a:r>
          </a:p>
          <a:p>
            <a:pPr marL="314160" indent="-314160"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제산제 적정 실험 시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삼각플라스크를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흔들어 주어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CO₂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제거하기</a:t>
            </a:r>
          </a:p>
          <a:p>
            <a:pPr marL="314160" indent="-314160"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아래에 흰 종이 깔고 색 변화 관찰</a:t>
            </a: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14741</TotalTime>
  <Words>1093</Words>
  <Application>Microsoft Office PowerPoint</Application>
  <PresentationFormat>화면 슬라이드 쇼(4:3)</PresentationFormat>
  <Paragraphs>131</Paragraphs>
  <Slides>26</Slides>
  <Notes>1</Notes>
  <HiddenSlides>0</HiddenSlides>
  <MMClips>0</MMClips>
  <ScaleCrop>false</ScaleCrop>
  <HeadingPairs>
    <vt:vector size="8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39" baseType="lpstr">
      <vt:lpstr>Malgun Gothic Semilight</vt:lpstr>
      <vt:lpstr>굴림</vt:lpstr>
      <vt:lpstr>나눔고딕</vt:lpstr>
      <vt:lpstr>나눔고딕 Bold</vt:lpstr>
      <vt:lpstr>맑은 고딕</vt:lpstr>
      <vt:lpstr>맑은 고딕</vt:lpstr>
      <vt:lpstr>함초롬바탕</vt:lpstr>
      <vt:lpstr>Arial</vt:lpstr>
      <vt:lpstr>Calibri</vt:lpstr>
      <vt:lpstr>Cambria Math</vt:lpstr>
      <vt:lpstr>Wingdings</vt:lpstr>
      <vt:lpstr>기본 디자인</vt:lpstr>
      <vt:lpstr>Equation</vt:lpstr>
      <vt:lpstr>산-염기 적정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4. 실험 방법</vt:lpstr>
      <vt:lpstr>5. 실험 결과 계산</vt:lpstr>
      <vt:lpstr>5. 실험 결과 계산</vt:lpstr>
      <vt:lpstr>5. 실험 결과 계산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UOU</cp:lastModifiedBy>
  <cp:revision>456</cp:revision>
  <cp:lastPrinted>2022-04-02T12:44:57Z</cp:lastPrinted>
  <dcterms:created xsi:type="dcterms:W3CDTF">2005-03-05T08:19:28Z</dcterms:created>
  <dcterms:modified xsi:type="dcterms:W3CDTF">2026-08-10T01:30:48Z</dcterms:modified>
</cp:coreProperties>
</file>